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3"/>
  </p:notesMasterIdLst>
  <p:sldIdLst>
    <p:sldId id="257" r:id="rId2"/>
    <p:sldId id="264" r:id="rId3"/>
    <p:sldId id="260" r:id="rId4"/>
    <p:sldId id="258" r:id="rId5"/>
    <p:sldId id="259" r:id="rId6"/>
    <p:sldId id="261" r:id="rId7"/>
    <p:sldId id="262" r:id="rId8"/>
    <p:sldId id="265" r:id="rId9"/>
    <p:sldId id="268" r:id="rId10"/>
    <p:sldId id="269" r:id="rId11"/>
    <p:sldId id="271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C62B9-5677-9F01-AD63-068D01E962EB}" v="693" dt="2025-10-14T17:48:22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01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855d4571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" name="Google Shape;67;g34855d4571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95FBF9E-235D-7D44-1232-B96DAC5C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855d4571b_0_224:notes">
            <a:extLst>
              <a:ext uri="{FF2B5EF4-FFF2-40B4-BE49-F238E27FC236}">
                <a16:creationId xmlns:a16="http://schemas.microsoft.com/office/drawing/2014/main" id="{595693D9-C616-C652-5706-111E4058FB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34855d4571b_0_224:notes">
            <a:extLst>
              <a:ext uri="{FF2B5EF4-FFF2-40B4-BE49-F238E27FC236}">
                <a16:creationId xmlns:a16="http://schemas.microsoft.com/office/drawing/2014/main" id="{0B369FBA-5C2D-129C-5440-99F672889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524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855d4571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34855d4571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855d4571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34855d4571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55d4571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" name="Google Shape;73;g34855d4571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855d4571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g34855d4571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855d4571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34855d4571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855d4571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g34855d4571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855d4571b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34855d4571b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561F3C6A-9F16-1F55-A3FC-A7E4A93D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855d4571b_0_224:notes">
            <a:extLst>
              <a:ext uri="{FF2B5EF4-FFF2-40B4-BE49-F238E27FC236}">
                <a16:creationId xmlns:a16="http://schemas.microsoft.com/office/drawing/2014/main" id="{FC7737D3-A773-B574-B015-D9A51ABC6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g34855d4571b_0_224:notes">
            <a:extLst>
              <a:ext uri="{FF2B5EF4-FFF2-40B4-BE49-F238E27FC236}">
                <a16:creationId xmlns:a16="http://schemas.microsoft.com/office/drawing/2014/main" id="{9C8F03E7-5675-A2B8-013A-3E837BB072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382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1470347" y="295238"/>
            <a:ext cx="6203400" cy="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3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A505-885C-4A95-5FC1-EE90159E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618E-28D3-AAF8-DE7C-EB5853645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E046C-082D-FE7E-3CBA-5EBFC364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D2ED-0059-4147-BE5D-B6AC8A52E4AD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DEBAE-98B6-CC9C-BC55-580D5E9D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E6ABB-2A0A-811F-7987-DC235CD3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ECB15-74AB-43C4-BCDA-D1F6E52B3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6" title="logo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06" y="872788"/>
            <a:ext cx="7550951" cy="33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5A738372-6820-C818-812C-80A5EA96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0">
            <a:extLst>
              <a:ext uri="{FF2B5EF4-FFF2-40B4-BE49-F238E27FC236}">
                <a16:creationId xmlns:a16="http://schemas.microsoft.com/office/drawing/2014/main" id="{F3B723F0-314A-AF8F-1843-675FDD82C5D2}"/>
              </a:ext>
            </a:extLst>
          </p:cNvPr>
          <p:cNvGrpSpPr/>
          <p:nvPr/>
        </p:nvGrpSpPr>
        <p:grpSpPr>
          <a:xfrm>
            <a:off x="0" y="0"/>
            <a:ext cx="9144000" cy="1293059"/>
            <a:chOff x="0" y="0"/>
            <a:chExt cx="12192000" cy="1724078"/>
          </a:xfrm>
        </p:grpSpPr>
        <p:sp>
          <p:nvSpPr>
            <p:cNvPr id="114" name="Google Shape;114;p20">
              <a:extLst>
                <a:ext uri="{FF2B5EF4-FFF2-40B4-BE49-F238E27FC236}">
                  <a16:creationId xmlns:a16="http://schemas.microsoft.com/office/drawing/2014/main" id="{36797708-B1B3-C6B0-7F08-ED4A86ADE5F2}"/>
                </a:ext>
              </a:extLst>
            </p:cNvPr>
            <p:cNvSpPr/>
            <p:nvPr/>
          </p:nvSpPr>
          <p:spPr>
            <a:xfrm>
              <a:off x="0" y="0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0">
              <a:extLst>
                <a:ext uri="{FF2B5EF4-FFF2-40B4-BE49-F238E27FC236}">
                  <a16:creationId xmlns:a16="http://schemas.microsoft.com/office/drawing/2014/main" id="{2CAC8C2E-03AC-AF00-C026-01894CE2D77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45" y="210921"/>
              <a:ext cx="62448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>
              <a:extLst>
                <a:ext uri="{FF2B5EF4-FFF2-40B4-BE49-F238E27FC236}">
                  <a16:creationId xmlns:a16="http://schemas.microsoft.com/office/drawing/2014/main" id="{D27691AE-3D9D-0708-8AC2-384251A380AA}"/>
                </a:ext>
              </a:extLst>
            </p:cNvPr>
            <p:cNvSpPr/>
            <p:nvPr/>
          </p:nvSpPr>
          <p:spPr>
            <a:xfrm>
              <a:off x="11327042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>
              <a:extLst>
                <a:ext uri="{FF2B5EF4-FFF2-40B4-BE49-F238E27FC236}">
                  <a16:creationId xmlns:a16="http://schemas.microsoft.com/office/drawing/2014/main" id="{E4C56B31-0F10-FC4C-2BAF-3CC159FFBA50}"/>
                </a:ext>
              </a:extLst>
            </p:cNvPr>
            <p:cNvSpPr/>
            <p:nvPr/>
          </p:nvSpPr>
          <p:spPr>
            <a:xfrm>
              <a:off x="0" y="1698678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0">
            <a:extLst>
              <a:ext uri="{FF2B5EF4-FFF2-40B4-BE49-F238E27FC236}">
                <a16:creationId xmlns:a16="http://schemas.microsoft.com/office/drawing/2014/main" id="{89D3A244-13F1-1B58-B43E-0ABB2CC525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494" y="158183"/>
            <a:ext cx="6641012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0" indent="-114300">
              <a:lnSpc>
                <a:spcPct val="72000"/>
              </a:lnSpc>
            </a:pPr>
            <a:r>
              <a:rPr lang="en" dirty="0"/>
              <a:t>MCP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89F1C"/>
                </a:solidFill>
              </a:rPr>
              <a:t>clients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E5650-8BD0-8AB2-3163-586924300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359" y="4623287"/>
            <a:ext cx="1032641" cy="442165"/>
          </a:xfrm>
          <a:prstGeom prst="rect">
            <a:avLst/>
          </a:prstGeom>
        </p:spPr>
      </p:pic>
      <p:sp>
        <p:nvSpPr>
          <p:cNvPr id="5" name="Google Shape;2393;p14">
            <a:extLst>
              <a:ext uri="{FF2B5EF4-FFF2-40B4-BE49-F238E27FC236}">
                <a16:creationId xmlns:a16="http://schemas.microsoft.com/office/drawing/2014/main" id="{BEE448A7-D3E1-2DE4-EEED-74AD221CABB6}"/>
              </a:ext>
            </a:extLst>
          </p:cNvPr>
          <p:cNvSpPr/>
          <p:nvPr/>
        </p:nvSpPr>
        <p:spPr>
          <a:xfrm>
            <a:off x="106218" y="1898159"/>
            <a:ext cx="3686435" cy="2175078"/>
          </a:xfrm>
          <a:prstGeom prst="roundRect">
            <a:avLst>
              <a:gd name="adj" fmla="val 6727"/>
            </a:avLst>
          </a:prstGeom>
          <a:solidFill>
            <a:schemeClr val="lt1"/>
          </a:soli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00" tIns="45700" rIns="91400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lt1"/>
              </a:solidFill>
              <a:latin typeface="Cairo" pitchFamily="2" charset="-78"/>
              <a:cs typeface="Cairo" pitchFamily="2" charset="-78"/>
              <a:sym typeface="Arial"/>
            </a:endParaRPr>
          </a:p>
        </p:txBody>
      </p:sp>
      <p:sp>
        <p:nvSpPr>
          <p:cNvPr id="6" name="Google Shape;2394;p14">
            <a:extLst>
              <a:ext uri="{FF2B5EF4-FFF2-40B4-BE49-F238E27FC236}">
                <a16:creationId xmlns:a16="http://schemas.microsoft.com/office/drawing/2014/main" id="{7D9A5B5D-D9A8-8917-657A-B64A260C0650}"/>
              </a:ext>
            </a:extLst>
          </p:cNvPr>
          <p:cNvSpPr/>
          <p:nvPr/>
        </p:nvSpPr>
        <p:spPr>
          <a:xfrm>
            <a:off x="106217" y="1899109"/>
            <a:ext cx="3686434" cy="420158"/>
          </a:xfrm>
          <a:prstGeom prst="round2SameRect">
            <a:avLst>
              <a:gd name="adj1" fmla="val 37660"/>
              <a:gd name="adj2" fmla="val 0"/>
            </a:avLst>
          </a:prstGeom>
          <a:solidFill>
            <a:srgbClr val="222533"/>
          </a:solidFill>
          <a:ln>
            <a:noFill/>
          </a:ln>
        </p:spPr>
        <p:txBody>
          <a:bodyPr spcFirstLastPara="1" wrap="square" lIns="91400" tIns="0" rIns="91400" bIns="180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  <a:latin typeface="Cairo" pitchFamily="2" charset="-78"/>
              <a:cs typeface="Cairo" pitchFamily="2" charset="-78"/>
              <a:sym typeface="Arial"/>
            </a:endParaRPr>
          </a:p>
        </p:txBody>
      </p:sp>
      <p:cxnSp>
        <p:nvCxnSpPr>
          <p:cNvPr id="7" name="Google Shape;2403;p14">
            <a:extLst>
              <a:ext uri="{FF2B5EF4-FFF2-40B4-BE49-F238E27FC236}">
                <a16:creationId xmlns:a16="http://schemas.microsoft.com/office/drawing/2014/main" id="{6555CEB3-D312-BFFF-6B63-8E9CA25336D9}"/>
              </a:ext>
            </a:extLst>
          </p:cNvPr>
          <p:cNvCxnSpPr>
            <a:cxnSpLocks/>
          </p:cNvCxnSpPr>
          <p:nvPr/>
        </p:nvCxnSpPr>
        <p:spPr>
          <a:xfrm>
            <a:off x="311958" y="2937061"/>
            <a:ext cx="340484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7F959F6-9842-7141-0518-78BE553165C1}"/>
              </a:ext>
            </a:extLst>
          </p:cNvPr>
          <p:cNvSpPr txBox="1">
            <a:spLocks/>
          </p:cNvSpPr>
          <p:nvPr/>
        </p:nvSpPr>
        <p:spPr>
          <a:xfrm>
            <a:off x="242743" y="1964716"/>
            <a:ext cx="3371636" cy="3134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iro Bold" pitchFamily="2" charset="-78"/>
                <a:cs typeface="Cairo Bold" pitchFamily="2" charset="-78"/>
              </a:rPr>
              <a:t>Many clients have emerged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82AFA4A-0218-5A78-9E50-CDC5A173DA72}"/>
              </a:ext>
            </a:extLst>
          </p:cNvPr>
          <p:cNvSpPr txBox="1">
            <a:spLocks/>
          </p:cNvSpPr>
          <p:nvPr/>
        </p:nvSpPr>
        <p:spPr>
          <a:xfrm>
            <a:off x="242742" y="2519865"/>
            <a:ext cx="3310949" cy="2743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Cairo" pitchFamily="2" charset="-78"/>
                <a:cs typeface="Cairo" pitchFamily="2" charset="-78"/>
              </a:rPr>
              <a:t>Claude Desktop / Claude Code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B5EC4203-2AEA-F6EA-2D11-2AA2CAC1C2EB}"/>
              </a:ext>
            </a:extLst>
          </p:cNvPr>
          <p:cNvSpPr txBox="1">
            <a:spLocks/>
          </p:cNvSpPr>
          <p:nvPr/>
        </p:nvSpPr>
        <p:spPr>
          <a:xfrm>
            <a:off x="242742" y="3099056"/>
            <a:ext cx="3398347" cy="2743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Cairo" pitchFamily="2" charset="-78"/>
                <a:cs typeface="Cairo" pitchFamily="2" charset="-78"/>
              </a:rPr>
              <a:t>Gemini-CLI</a:t>
            </a:r>
          </a:p>
        </p:txBody>
      </p:sp>
      <p:cxnSp>
        <p:nvCxnSpPr>
          <p:cNvPr id="11" name="Google Shape;2403;p14">
            <a:extLst>
              <a:ext uri="{FF2B5EF4-FFF2-40B4-BE49-F238E27FC236}">
                <a16:creationId xmlns:a16="http://schemas.microsoft.com/office/drawing/2014/main" id="{CF9E6C5B-CE76-DBBB-1C41-7BBB6C5017ED}"/>
              </a:ext>
            </a:extLst>
          </p:cNvPr>
          <p:cNvCxnSpPr>
            <a:cxnSpLocks/>
          </p:cNvCxnSpPr>
          <p:nvPr/>
        </p:nvCxnSpPr>
        <p:spPr>
          <a:xfrm>
            <a:off x="311958" y="3516252"/>
            <a:ext cx="3404842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94755C64-386E-6D9F-85A7-609D7A6FA926}"/>
              </a:ext>
            </a:extLst>
          </p:cNvPr>
          <p:cNvSpPr txBox="1">
            <a:spLocks/>
          </p:cNvSpPr>
          <p:nvPr/>
        </p:nvSpPr>
        <p:spPr>
          <a:xfrm>
            <a:off x="242742" y="3678247"/>
            <a:ext cx="3398347" cy="27432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200" dirty="0">
                <a:latin typeface="Cairo" pitchFamily="2" charset="-78"/>
                <a:cs typeface="Cairo" pitchFamily="2" charset="-78"/>
              </a:rPr>
              <a:t>VS Code, </a:t>
            </a:r>
            <a:r>
              <a:rPr lang="fr-FR" sz="1200" dirty="0" err="1">
                <a:latin typeface="Cairo" pitchFamily="2" charset="-78"/>
                <a:cs typeface="Cairo" pitchFamily="2" charset="-78"/>
              </a:rPr>
              <a:t>Cursor</a:t>
            </a:r>
            <a:r>
              <a:rPr lang="fr-FR" sz="1200" dirty="0">
                <a:latin typeface="Cairo" pitchFamily="2" charset="-78"/>
                <a:cs typeface="Cairo" pitchFamily="2" charset="-78"/>
              </a:rPr>
              <a:t>, </a:t>
            </a:r>
            <a:r>
              <a:rPr lang="fr-FR" sz="1200" dirty="0" err="1">
                <a:latin typeface="Cairo" pitchFamily="2" charset="-78"/>
                <a:cs typeface="Cairo" pitchFamily="2" charset="-78"/>
              </a:rPr>
              <a:t>Tailwind</a:t>
            </a:r>
            <a:r>
              <a:rPr lang="fr-FR" sz="1200" dirty="0">
                <a:latin typeface="Cairo" pitchFamily="2" charset="-78"/>
                <a:cs typeface="Cairo" pitchFamily="2" charset="-78"/>
              </a:rPr>
              <a:t> (</a:t>
            </a:r>
            <a:r>
              <a:rPr lang="fr-FR" sz="1200" dirty="0" err="1">
                <a:latin typeface="Cairo" pitchFamily="2" charset="-78"/>
                <a:cs typeface="Cairo" pitchFamily="2" charset="-78"/>
              </a:rPr>
              <a:t>IDEs</a:t>
            </a:r>
            <a:r>
              <a:rPr lang="fr-FR" sz="1200" dirty="0">
                <a:latin typeface="Cairo" pitchFamily="2" charset="-78"/>
                <a:cs typeface="Cairo" pitchFamily="2" charset="-78"/>
              </a:rPr>
              <a:t>)</a:t>
            </a:r>
          </a:p>
        </p:txBody>
      </p:sp>
      <p:sp>
        <p:nvSpPr>
          <p:cNvPr id="13" name="Google Shape;2393;p14">
            <a:extLst>
              <a:ext uri="{FF2B5EF4-FFF2-40B4-BE49-F238E27FC236}">
                <a16:creationId xmlns:a16="http://schemas.microsoft.com/office/drawing/2014/main" id="{72E6D2FF-02A4-F391-DEB5-FEC507770A87}"/>
              </a:ext>
            </a:extLst>
          </p:cNvPr>
          <p:cNvSpPr/>
          <p:nvPr/>
        </p:nvSpPr>
        <p:spPr>
          <a:xfrm>
            <a:off x="4289426" y="1839710"/>
            <a:ext cx="4757997" cy="2532263"/>
          </a:xfrm>
          <a:prstGeom prst="roundRect">
            <a:avLst>
              <a:gd name="adj" fmla="val 6727"/>
            </a:avLst>
          </a:prstGeom>
          <a:solidFill>
            <a:schemeClr val="lt1"/>
          </a:solidFill>
          <a:ln w="9525" cap="flat" cmpd="sng">
            <a:solidFill>
              <a:srgbClr val="5C648A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91400" tIns="45700" rIns="91400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dirty="0">
              <a:solidFill>
                <a:schemeClr val="lt1"/>
              </a:solidFill>
              <a:latin typeface="Cairo" pitchFamily="2" charset="-78"/>
              <a:cs typeface="Cairo" pitchFamily="2" charset="-78"/>
              <a:sym typeface="Arial"/>
            </a:endParaRPr>
          </a:p>
        </p:txBody>
      </p:sp>
      <p:sp>
        <p:nvSpPr>
          <p:cNvPr id="14" name="Google Shape;2394;p14">
            <a:extLst>
              <a:ext uri="{FF2B5EF4-FFF2-40B4-BE49-F238E27FC236}">
                <a16:creationId xmlns:a16="http://schemas.microsoft.com/office/drawing/2014/main" id="{37BA1916-9A00-B892-288C-89BF567B56FC}"/>
              </a:ext>
            </a:extLst>
          </p:cNvPr>
          <p:cNvSpPr/>
          <p:nvPr/>
        </p:nvSpPr>
        <p:spPr>
          <a:xfrm>
            <a:off x="4289425" y="1840660"/>
            <a:ext cx="4757996" cy="491594"/>
          </a:xfrm>
          <a:prstGeom prst="round2SameRect">
            <a:avLst>
              <a:gd name="adj1" fmla="val 37660"/>
              <a:gd name="adj2" fmla="val 0"/>
            </a:avLst>
          </a:prstGeom>
          <a:solidFill>
            <a:srgbClr val="5C648A"/>
          </a:solidFill>
          <a:ln>
            <a:noFill/>
          </a:ln>
        </p:spPr>
        <p:txBody>
          <a:bodyPr spcFirstLastPara="1" wrap="square" lIns="91400" tIns="0" rIns="91400" bIns="180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  <a:latin typeface="Cairo" pitchFamily="2" charset="-78"/>
              <a:cs typeface="Cairo" pitchFamily="2" charset="-78"/>
              <a:sym typeface="Arial"/>
            </a:endParaRPr>
          </a:p>
        </p:txBody>
      </p:sp>
      <p:cxnSp>
        <p:nvCxnSpPr>
          <p:cNvPr id="15" name="Google Shape;2403;p14">
            <a:extLst>
              <a:ext uri="{FF2B5EF4-FFF2-40B4-BE49-F238E27FC236}">
                <a16:creationId xmlns:a16="http://schemas.microsoft.com/office/drawing/2014/main" id="{6EF5576E-2133-5E73-1514-F907F49D9E27}"/>
              </a:ext>
            </a:extLst>
          </p:cNvPr>
          <p:cNvCxnSpPr>
            <a:cxnSpLocks/>
          </p:cNvCxnSpPr>
          <p:nvPr/>
        </p:nvCxnSpPr>
        <p:spPr>
          <a:xfrm>
            <a:off x="4495166" y="2878612"/>
            <a:ext cx="4385483" cy="1298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750161D-351D-3DC7-8D54-8AD5C06AFF1D}"/>
              </a:ext>
            </a:extLst>
          </p:cNvPr>
          <p:cNvSpPr txBox="1">
            <a:spLocks/>
          </p:cNvSpPr>
          <p:nvPr/>
        </p:nvSpPr>
        <p:spPr>
          <a:xfrm>
            <a:off x="4425951" y="1906267"/>
            <a:ext cx="4345783" cy="3654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iro Bold" pitchFamily="2" charset="-78"/>
                <a:cs typeface="Cairo Bold" pitchFamily="2" charset="-78"/>
              </a:rPr>
              <a:t>AI Agents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1CC6549-DA3B-DBC9-D729-8D4DD265FF65}"/>
              </a:ext>
            </a:extLst>
          </p:cNvPr>
          <p:cNvSpPr txBox="1">
            <a:spLocks/>
          </p:cNvSpPr>
          <p:nvPr/>
        </p:nvSpPr>
        <p:spPr>
          <a:xfrm>
            <a:off x="4425950" y="2461416"/>
            <a:ext cx="4272108" cy="3132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Cairo" pitchFamily="2" charset="-78"/>
                <a:cs typeface="Cairo" pitchFamily="2" charset="-78"/>
              </a:rPr>
              <a:t>Agents are often powered by MCP Tools the Agent can utilize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87E9EFF-4D51-DB4C-9030-E89064D2E787}"/>
              </a:ext>
            </a:extLst>
          </p:cNvPr>
          <p:cNvSpPr txBox="1">
            <a:spLocks/>
          </p:cNvSpPr>
          <p:nvPr/>
        </p:nvSpPr>
        <p:spPr>
          <a:xfrm>
            <a:off x="4425950" y="2964407"/>
            <a:ext cx="3850842" cy="3132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err="1">
                <a:latin typeface="Cairo" pitchFamily="2" charset="-78"/>
                <a:cs typeface="Cairo" pitchFamily="2" charset="-78"/>
              </a:rPr>
              <a:t>ReAct</a:t>
            </a:r>
            <a:r>
              <a:rPr lang="en-US" sz="1200" dirty="0">
                <a:latin typeface="Cairo" pitchFamily="2" charset="-78"/>
                <a:cs typeface="Cairo" pitchFamily="2" charset="-78"/>
              </a:rPr>
              <a:t> (Reasoning and Actions) Agents where the Actions equal MCP tool calling </a:t>
            </a:r>
          </a:p>
        </p:txBody>
      </p:sp>
      <p:cxnSp>
        <p:nvCxnSpPr>
          <p:cNvPr id="19" name="Google Shape;2403;p14">
            <a:extLst>
              <a:ext uri="{FF2B5EF4-FFF2-40B4-BE49-F238E27FC236}">
                <a16:creationId xmlns:a16="http://schemas.microsoft.com/office/drawing/2014/main" id="{70239765-2CCC-0285-7757-1C551B99E9D1}"/>
              </a:ext>
            </a:extLst>
          </p:cNvPr>
          <p:cNvCxnSpPr>
            <a:cxnSpLocks/>
          </p:cNvCxnSpPr>
          <p:nvPr/>
        </p:nvCxnSpPr>
        <p:spPr>
          <a:xfrm>
            <a:off x="4504691" y="3457803"/>
            <a:ext cx="4385483" cy="12988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04785A94-CBD4-9577-49E2-4A236131B8EA}"/>
              </a:ext>
            </a:extLst>
          </p:cNvPr>
          <p:cNvSpPr txBox="1">
            <a:spLocks/>
          </p:cNvSpPr>
          <p:nvPr/>
        </p:nvSpPr>
        <p:spPr>
          <a:xfrm>
            <a:off x="4425950" y="3593913"/>
            <a:ext cx="4272108" cy="3132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latin typeface="Cairo" pitchFamily="2" charset="-78"/>
                <a:cs typeface="Cairo" pitchFamily="2" charset="-78"/>
              </a:rPr>
              <a:t>Agency to act without human intervention</a:t>
            </a:r>
          </a:p>
        </p:txBody>
      </p:sp>
    </p:spTree>
    <p:extLst>
      <p:ext uri="{BB962C8B-B14F-4D97-AF65-F5344CB8AC3E}">
        <p14:creationId xmlns:p14="http://schemas.microsoft.com/office/powerpoint/2010/main" val="175520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urich">
            <a:hlinkClick r:id="" action="ppaction://media"/>
            <a:extLst>
              <a:ext uri="{FF2B5EF4-FFF2-40B4-BE49-F238E27FC236}">
                <a16:creationId xmlns:a16="http://schemas.microsoft.com/office/drawing/2014/main" id="{CC0D14CD-7EDC-68A9-6FF4-9D16B4683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DC5C63-F800-B004-8CBF-538A10C8FDE9}"/>
              </a:ext>
            </a:extLst>
          </p:cNvPr>
          <p:cNvSpPr/>
          <p:nvPr/>
        </p:nvSpPr>
        <p:spPr>
          <a:xfrm>
            <a:off x="1" y="3909060"/>
            <a:ext cx="9144000" cy="1234440"/>
          </a:xfrm>
          <a:prstGeom prst="rect">
            <a:avLst/>
          </a:prstGeom>
          <a:gradFill>
            <a:gsLst>
              <a:gs pos="0">
                <a:schemeClr val="accent1">
                  <a:alpha val="0"/>
                  <a:lumMod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A0D36-CE82-E011-47FA-B2DF27C79720}"/>
              </a:ext>
            </a:extLst>
          </p:cNvPr>
          <p:cNvSpPr txBox="1"/>
          <p:nvPr/>
        </p:nvSpPr>
        <p:spPr>
          <a:xfrm>
            <a:off x="389330" y="4409837"/>
            <a:ext cx="8201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400" dirty="0">
                <a:solidFill>
                  <a:schemeClr val="bg1"/>
                </a:solidFill>
                <a:latin typeface="Cairo Bold" pitchFamily="2" charset="-78"/>
                <a:cs typeface="Cairo Bold" pitchFamily="2" charset="-78"/>
              </a:rPr>
              <a:t>Putting it all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037F8-9350-5E11-93EF-BDE605FC8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2975" y="4702240"/>
            <a:ext cx="342900" cy="2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2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0" y="3211487"/>
            <a:ext cx="9144000" cy="1932146"/>
          </a:xfrm>
          <a:custGeom>
            <a:avLst/>
            <a:gdLst/>
            <a:ahLst/>
            <a:cxnLst/>
            <a:rect l="l" t="t" r="r" b="b"/>
            <a:pathLst>
              <a:path w="12192000" h="2576195" extrusionOk="0">
                <a:moveTo>
                  <a:pt x="0" y="2576017"/>
                </a:moveTo>
                <a:lnTo>
                  <a:pt x="12191974" y="2576017"/>
                </a:lnTo>
                <a:lnTo>
                  <a:pt x="12191974" y="0"/>
                </a:lnTo>
                <a:lnTo>
                  <a:pt x="0" y="0"/>
                </a:lnTo>
                <a:lnTo>
                  <a:pt x="0" y="2576017"/>
                </a:lnTo>
                <a:close/>
              </a:path>
            </a:pathLst>
          </a:custGeom>
          <a:solidFill>
            <a:srgbClr val="8FC63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23"/>
          <p:cNvGrpSpPr/>
          <p:nvPr/>
        </p:nvGrpSpPr>
        <p:grpSpPr>
          <a:xfrm>
            <a:off x="0" y="0"/>
            <a:ext cx="9144000" cy="3211687"/>
            <a:chOff x="0" y="0"/>
            <a:chExt cx="12192000" cy="4282249"/>
          </a:xfrm>
        </p:grpSpPr>
        <p:sp>
          <p:nvSpPr>
            <p:cNvPr id="150" name="Google Shape;150;p23"/>
            <p:cNvSpPr/>
            <p:nvPr/>
          </p:nvSpPr>
          <p:spPr>
            <a:xfrm>
              <a:off x="0" y="0"/>
              <a:ext cx="12192000" cy="2576195"/>
            </a:xfrm>
            <a:custGeom>
              <a:avLst/>
              <a:gdLst/>
              <a:ahLst/>
              <a:cxnLst/>
              <a:rect l="l" t="t" r="r" b="b"/>
              <a:pathLst>
                <a:path w="12192000" h="2576195" extrusionOk="0">
                  <a:moveTo>
                    <a:pt x="0" y="2576004"/>
                  </a:moveTo>
                  <a:lnTo>
                    <a:pt x="12191974" y="2576004"/>
                  </a:lnTo>
                  <a:lnTo>
                    <a:pt x="12191974" y="0"/>
                  </a:lnTo>
                  <a:lnTo>
                    <a:pt x="0" y="0"/>
                  </a:lnTo>
                  <a:lnTo>
                    <a:pt x="0" y="2576004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" name="Google Shape;15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95446" y="210921"/>
              <a:ext cx="620126" cy="171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3"/>
            <p:cNvSpPr/>
            <p:nvPr/>
          </p:nvSpPr>
          <p:spPr>
            <a:xfrm>
              <a:off x="11327025" y="210911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w="120000" h="173990" extrusionOk="0">
                  <a:moveTo>
                    <a:pt x="0" y="0"/>
                  </a:moveTo>
                  <a:lnTo>
                    <a:pt x="0" y="173736"/>
                  </a:lnTo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0" y="2576004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1169983" y="2130300"/>
            <a:ext cx="6804034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0" indent="-114300">
              <a:lnSpc>
                <a:spcPct val="72000"/>
              </a:lnSpc>
            </a:pPr>
            <a:r>
              <a:rPr lang="en" dirty="0"/>
              <a:t>Protocols In the Age of AI: </a:t>
            </a:r>
            <a:r>
              <a:rPr lang="en" dirty="0">
                <a:solidFill>
                  <a:srgbClr val="FFFFFF"/>
                </a:solidFill>
              </a:rPr>
              <a:t>A </a:t>
            </a:r>
            <a:r>
              <a:rPr lang="en" dirty="0">
                <a:solidFill>
                  <a:srgbClr val="F89F1C"/>
                </a:solidFill>
              </a:rPr>
              <a:t>Cambrian Period </a:t>
            </a:r>
            <a:r>
              <a:rPr lang="en" dirty="0">
                <a:solidFill>
                  <a:srgbClr val="FFFFFF"/>
                </a:solidFill>
              </a:rPr>
              <a:t>of</a:t>
            </a:r>
            <a:r>
              <a:rPr lang="en" dirty="0"/>
              <a:t> </a:t>
            </a:r>
            <a:r>
              <a:rPr lang="en" dirty="0">
                <a:solidFill>
                  <a:srgbClr val="F89F1C"/>
                </a:solidFill>
              </a:rPr>
              <a:t>Innovation</a:t>
            </a:r>
            <a:endParaRPr lang="en-US"/>
          </a:p>
        </p:txBody>
      </p:sp>
      <p:pic>
        <p:nvPicPr>
          <p:cNvPr id="2" name="Google Shape;83;p17" title="logo1.png">
            <a:extLst>
              <a:ext uri="{FF2B5EF4-FFF2-40B4-BE49-F238E27FC236}">
                <a16:creationId xmlns:a16="http://schemas.microsoft.com/office/drawing/2014/main" id="{CDFB55C8-0E1E-043D-9693-1610D8F8A0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16" b="3025"/>
          <a:stretch/>
        </p:blipFill>
        <p:spPr>
          <a:xfrm>
            <a:off x="8101955" y="4677570"/>
            <a:ext cx="930917" cy="39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8FC63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-11" y="0"/>
            <a:ext cx="9144011" cy="1290556"/>
            <a:chOff x="-15" y="0"/>
            <a:chExt cx="12192015" cy="1720742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0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-15" y="1695342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30" y="210921"/>
              <a:ext cx="62447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9"/>
            <p:cNvSpPr/>
            <p:nvPr/>
          </p:nvSpPr>
          <p:spPr>
            <a:xfrm>
              <a:off x="11327025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Google Shape;83;p17" title="logo1.png">
            <a:extLst>
              <a:ext uri="{FF2B5EF4-FFF2-40B4-BE49-F238E27FC236}">
                <a16:creationId xmlns:a16="http://schemas.microsoft.com/office/drawing/2014/main" id="{6DF7BA40-0739-88D5-7F71-27DE356FB6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16" b="3025"/>
          <a:stretch/>
        </p:blipFill>
        <p:spPr>
          <a:xfrm>
            <a:off x="8101955" y="4677570"/>
            <a:ext cx="930917" cy="3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A560E-5A9D-FF00-B9A6-7163B7D3B556}"/>
              </a:ext>
            </a:extLst>
          </p:cNvPr>
          <p:cNvSpPr txBox="1"/>
          <p:nvPr/>
        </p:nvSpPr>
        <p:spPr>
          <a:xfrm>
            <a:off x="519107" y="571504"/>
            <a:ext cx="8622723" cy="502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r>
              <a:rPr lang="en-US" sz="3200" dirty="0">
                <a:solidFill>
                  <a:schemeClr val="bg1"/>
                </a:solidFill>
                <a:latin typeface="Cairo Bold" pitchFamily="2" charset="-78"/>
                <a:cs typeface="Cairo Bold"/>
              </a:rPr>
              <a:t>Evolution of Operations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375838-FDB1-80E6-B062-9B66A3BCCD72}"/>
              </a:ext>
            </a:extLst>
          </p:cNvPr>
          <p:cNvGrpSpPr/>
          <p:nvPr/>
        </p:nvGrpSpPr>
        <p:grpSpPr>
          <a:xfrm>
            <a:off x="592150" y="1389274"/>
            <a:ext cx="2181572" cy="3691107"/>
            <a:chOff x="592150" y="1389274"/>
            <a:chExt cx="2194560" cy="4282089"/>
          </a:xfrm>
        </p:grpSpPr>
        <p:sp>
          <p:nvSpPr>
            <p:cNvPr id="26" name="Google Shape;553;p62">
              <a:extLst>
                <a:ext uri="{FF2B5EF4-FFF2-40B4-BE49-F238E27FC236}">
                  <a16:creationId xmlns:a16="http://schemas.microsoft.com/office/drawing/2014/main" id="{C0C9E579-D5DC-A3C2-3F7D-6A9E104A1F9C}"/>
                </a:ext>
              </a:extLst>
            </p:cNvPr>
            <p:cNvSpPr/>
            <p:nvPr/>
          </p:nvSpPr>
          <p:spPr>
            <a:xfrm>
              <a:off x="592150" y="1389274"/>
              <a:ext cx="2194560" cy="1280160"/>
            </a:xfrm>
            <a:prstGeom prst="roundRect">
              <a:avLst>
                <a:gd name="adj" fmla="val 7434"/>
              </a:avLst>
            </a:prstGeom>
            <a:noFill/>
            <a:ln w="9525" cap="flat" cmpd="sng">
              <a:solidFill>
                <a:srgbClr val="F7A81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0925" tIns="121900" rIns="60925" bIns="73125" anchor="b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222533"/>
                </a:solidFill>
                <a:latin typeface="Cairo" pitchFamily="2" charset="-78"/>
                <a:ea typeface="Calibri"/>
                <a:cs typeface="Cairo" pitchFamily="2" charset="-78"/>
                <a:sym typeface="Calibri"/>
              </a:endParaRPr>
            </a:p>
          </p:txBody>
        </p:sp>
        <p:sp>
          <p:nvSpPr>
            <p:cNvPr id="27" name="Google Shape;553;p62">
              <a:extLst>
                <a:ext uri="{FF2B5EF4-FFF2-40B4-BE49-F238E27FC236}">
                  <a16:creationId xmlns:a16="http://schemas.microsoft.com/office/drawing/2014/main" id="{F3D3E159-6A40-E351-C71D-097EA021A7A2}"/>
                </a:ext>
              </a:extLst>
            </p:cNvPr>
            <p:cNvSpPr/>
            <p:nvPr/>
          </p:nvSpPr>
          <p:spPr>
            <a:xfrm>
              <a:off x="592150" y="4391203"/>
              <a:ext cx="2194560" cy="1280160"/>
            </a:xfrm>
            <a:prstGeom prst="roundRect">
              <a:avLst>
                <a:gd name="adj" fmla="val 7434"/>
              </a:avLst>
            </a:prstGeom>
            <a:noFill/>
            <a:ln w="9525" cap="flat" cmpd="sng">
              <a:solidFill>
                <a:srgbClr val="F7A81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0925" tIns="121900" rIns="60925" bIns="73125" anchor="b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222533"/>
                </a:solidFill>
                <a:latin typeface="Cairo" pitchFamily="2" charset="-78"/>
                <a:ea typeface="Calibri"/>
                <a:cs typeface="Cairo" pitchFamily="2" charset="-78"/>
                <a:sym typeface="Calibri"/>
              </a:endParaRPr>
            </a:p>
          </p:txBody>
        </p:sp>
        <p:sp>
          <p:nvSpPr>
            <p:cNvPr id="28" name="Google Shape;553;p62">
              <a:extLst>
                <a:ext uri="{FF2B5EF4-FFF2-40B4-BE49-F238E27FC236}">
                  <a16:creationId xmlns:a16="http://schemas.microsoft.com/office/drawing/2014/main" id="{B1168932-44C4-FAD3-65F7-45D2B1DAEB4A}"/>
                </a:ext>
              </a:extLst>
            </p:cNvPr>
            <p:cNvSpPr/>
            <p:nvPr/>
          </p:nvSpPr>
          <p:spPr>
            <a:xfrm>
              <a:off x="592150" y="2892982"/>
              <a:ext cx="2194560" cy="1280160"/>
            </a:xfrm>
            <a:prstGeom prst="roundRect">
              <a:avLst>
                <a:gd name="adj" fmla="val 7434"/>
              </a:avLst>
            </a:prstGeom>
            <a:noFill/>
            <a:ln w="9525" cap="flat" cmpd="sng">
              <a:solidFill>
                <a:srgbClr val="F7A81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0925" tIns="121900" rIns="60925" bIns="73125" anchor="b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222533"/>
                </a:solidFill>
                <a:latin typeface="Cairo" pitchFamily="2" charset="-78"/>
                <a:ea typeface="Calibri"/>
                <a:cs typeface="Cairo" pitchFamily="2" charset="-78"/>
                <a:sym typeface="Calibr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A13C8-782F-B42A-D896-C3D35A55A675}"/>
              </a:ext>
            </a:extLst>
          </p:cNvPr>
          <p:cNvGrpSpPr/>
          <p:nvPr/>
        </p:nvGrpSpPr>
        <p:grpSpPr>
          <a:xfrm>
            <a:off x="723900" y="1679276"/>
            <a:ext cx="1920240" cy="1067196"/>
            <a:chOff x="723900" y="1679276"/>
            <a:chExt cx="1920240" cy="1067196"/>
          </a:xfrm>
        </p:grpSpPr>
        <p:sp>
          <p:nvSpPr>
            <p:cNvPr id="24" name="Google Shape;1167;p70">
              <a:extLst>
                <a:ext uri="{FF2B5EF4-FFF2-40B4-BE49-F238E27FC236}">
                  <a16:creationId xmlns:a16="http://schemas.microsoft.com/office/drawing/2014/main" id="{7E7A61FC-8D9B-C779-3184-ABEF3568029B}"/>
                </a:ext>
              </a:extLst>
            </p:cNvPr>
            <p:cNvSpPr txBox="1">
              <a:spLocks/>
            </p:cNvSpPr>
            <p:nvPr/>
          </p:nvSpPr>
          <p:spPr>
            <a:xfrm>
              <a:off x="723900" y="1923512"/>
              <a:ext cx="1371600" cy="822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457200" marR="0" lvl="0" indent="-4064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Syslog, SNMP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Manual effort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Reactive</a:t>
              </a:r>
            </a:p>
          </p:txBody>
        </p:sp>
        <p:sp>
          <p:nvSpPr>
            <p:cNvPr id="25" name="Google Shape;1236;p71">
              <a:extLst>
                <a:ext uri="{FF2B5EF4-FFF2-40B4-BE49-F238E27FC236}">
                  <a16:creationId xmlns:a16="http://schemas.microsoft.com/office/drawing/2014/main" id="{11141AE0-A2DF-7951-D7E7-5134869BD8AF}"/>
                </a:ext>
              </a:extLst>
            </p:cNvPr>
            <p:cNvSpPr txBox="1"/>
            <p:nvPr/>
          </p:nvSpPr>
          <p:spPr>
            <a:xfrm>
              <a:off x="723900" y="1679276"/>
              <a:ext cx="192024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i="0" u="none" strike="noStrike" cap="none" dirty="0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  <a:sym typeface="Calibri"/>
                </a:rPr>
                <a:t>Traditional Operations</a:t>
              </a:r>
              <a:endParaRPr lang="en-US" sz="1400" i="0" u="none" strike="noStrike" cap="none" dirty="0">
                <a:solidFill>
                  <a:schemeClr val="accent5"/>
                </a:solidFill>
                <a:latin typeface="Cairo Bold" pitchFamily="2" charset="-78"/>
                <a:ea typeface="Calibri"/>
                <a:cs typeface="Cairo Bol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42C7D-85C6-0B45-7DA0-59C321D955DD}"/>
              </a:ext>
            </a:extLst>
          </p:cNvPr>
          <p:cNvGrpSpPr/>
          <p:nvPr/>
        </p:nvGrpSpPr>
        <p:grpSpPr>
          <a:xfrm>
            <a:off x="723900" y="2743233"/>
            <a:ext cx="2050338" cy="1067196"/>
            <a:chOff x="723900" y="2996511"/>
            <a:chExt cx="1920240" cy="1067196"/>
          </a:xfrm>
        </p:grpSpPr>
        <p:sp>
          <p:nvSpPr>
            <p:cNvPr id="22" name="Google Shape;1167;p70">
              <a:extLst>
                <a:ext uri="{FF2B5EF4-FFF2-40B4-BE49-F238E27FC236}">
                  <a16:creationId xmlns:a16="http://schemas.microsoft.com/office/drawing/2014/main" id="{6C38BB03-7C2D-3029-47DA-0F4880C91F91}"/>
                </a:ext>
              </a:extLst>
            </p:cNvPr>
            <p:cNvSpPr txBox="1">
              <a:spLocks/>
            </p:cNvSpPr>
            <p:nvPr/>
          </p:nvSpPr>
          <p:spPr>
            <a:xfrm>
              <a:off x="723900" y="3240747"/>
              <a:ext cx="1463040" cy="822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457200" marR="0" lvl="0" indent="-4064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Agile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CI/CD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Break down silos</a:t>
              </a:r>
            </a:p>
          </p:txBody>
        </p:sp>
        <p:sp>
          <p:nvSpPr>
            <p:cNvPr id="23" name="Google Shape;1236;p71">
              <a:extLst>
                <a:ext uri="{FF2B5EF4-FFF2-40B4-BE49-F238E27FC236}">
                  <a16:creationId xmlns:a16="http://schemas.microsoft.com/office/drawing/2014/main" id="{4D21DE94-1F11-6021-936B-7F99D98B9058}"/>
                </a:ext>
              </a:extLst>
            </p:cNvPr>
            <p:cNvSpPr txBox="1"/>
            <p:nvPr/>
          </p:nvSpPr>
          <p:spPr>
            <a:xfrm>
              <a:off x="723900" y="2996511"/>
              <a:ext cx="192024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i="0" u="none" strike="noStrike" cap="none" dirty="0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  <a:sym typeface="Calibri"/>
                </a:rPr>
                <a:t>DevOps</a:t>
              </a:r>
              <a:endParaRPr lang="en-US" sz="1400" i="0" u="none" strike="noStrike" cap="none" dirty="0">
                <a:solidFill>
                  <a:schemeClr val="accent5"/>
                </a:solidFill>
                <a:latin typeface="Cairo Bold" pitchFamily="2" charset="-78"/>
                <a:ea typeface="Calibri"/>
                <a:cs typeface="Cairo Bold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1FF326-8A82-080C-3FFC-F0F8F1D5C4BB}"/>
              </a:ext>
            </a:extLst>
          </p:cNvPr>
          <p:cNvGrpSpPr/>
          <p:nvPr/>
        </p:nvGrpSpPr>
        <p:grpSpPr>
          <a:xfrm>
            <a:off x="704417" y="3891496"/>
            <a:ext cx="1937546" cy="929776"/>
            <a:chOff x="665451" y="4066843"/>
            <a:chExt cx="1937546" cy="929776"/>
          </a:xfrm>
        </p:grpSpPr>
        <p:sp>
          <p:nvSpPr>
            <p:cNvPr id="20" name="Google Shape;1167;p70">
              <a:extLst>
                <a:ext uri="{FF2B5EF4-FFF2-40B4-BE49-F238E27FC236}">
                  <a16:creationId xmlns:a16="http://schemas.microsoft.com/office/drawing/2014/main" id="{00A690C6-3DCE-39E7-CD3B-7C8051BD4156}"/>
                </a:ext>
              </a:extLst>
            </p:cNvPr>
            <p:cNvSpPr txBox="1">
              <a:spLocks/>
            </p:cNvSpPr>
            <p:nvPr/>
          </p:nvSpPr>
          <p:spPr>
            <a:xfrm>
              <a:off x="665451" y="4356539"/>
              <a:ext cx="1937546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457200" marR="0" lvl="0" indent="-4064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Infrastructure as Code</a:t>
              </a:r>
            </a:p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Automation</a:t>
              </a:r>
            </a:p>
          </p:txBody>
        </p:sp>
        <p:sp>
          <p:nvSpPr>
            <p:cNvPr id="21" name="Google Shape;1236;p71">
              <a:extLst>
                <a:ext uri="{FF2B5EF4-FFF2-40B4-BE49-F238E27FC236}">
                  <a16:creationId xmlns:a16="http://schemas.microsoft.com/office/drawing/2014/main" id="{1909A8C4-1C40-8BFC-C251-DD4BA23A4471}"/>
                </a:ext>
              </a:extLst>
            </p:cNvPr>
            <p:cNvSpPr txBox="1"/>
            <p:nvPr/>
          </p:nvSpPr>
          <p:spPr>
            <a:xfrm>
              <a:off x="665451" y="4066843"/>
              <a:ext cx="192024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i="0" u="none" strike="noStrike" cap="none" err="1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  <a:sym typeface="Calibri"/>
                </a:rPr>
                <a:t>NetDevOps</a:t>
              </a:r>
              <a:endParaRPr lang="en-US" sz="1400" i="0" u="none" strike="noStrike" cap="none">
                <a:solidFill>
                  <a:schemeClr val="accent5"/>
                </a:solidFill>
                <a:latin typeface="Cairo Bold" pitchFamily="2" charset="-78"/>
                <a:ea typeface="Calibri"/>
                <a:cs typeface="Cairo Bold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7B20B53-33AF-3172-6517-FF7E375220F5}"/>
              </a:ext>
            </a:extLst>
          </p:cNvPr>
          <p:cNvGrpSpPr/>
          <p:nvPr/>
        </p:nvGrpSpPr>
        <p:grpSpPr>
          <a:xfrm>
            <a:off x="3030220" y="2283804"/>
            <a:ext cx="2194560" cy="2783868"/>
            <a:chOff x="3030220" y="2283804"/>
            <a:chExt cx="2194560" cy="278386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9E58CD-81CA-1C37-8624-ADD13602DF98}"/>
                </a:ext>
              </a:extLst>
            </p:cNvPr>
            <p:cNvGrpSpPr/>
            <p:nvPr/>
          </p:nvGrpSpPr>
          <p:grpSpPr>
            <a:xfrm>
              <a:off x="3030220" y="2283804"/>
              <a:ext cx="2194560" cy="2783868"/>
              <a:chOff x="3030220" y="2283804"/>
              <a:chExt cx="2194560" cy="2783868"/>
            </a:xfrm>
          </p:grpSpPr>
          <p:sp>
            <p:nvSpPr>
              <p:cNvPr id="18" name="Google Shape;553;p62">
                <a:extLst>
                  <a:ext uri="{FF2B5EF4-FFF2-40B4-BE49-F238E27FC236}">
                    <a16:creationId xmlns:a16="http://schemas.microsoft.com/office/drawing/2014/main" id="{2F44BBD6-1003-CA0C-AF55-978196F9334E}"/>
                  </a:ext>
                </a:extLst>
              </p:cNvPr>
              <p:cNvSpPr/>
              <p:nvPr/>
            </p:nvSpPr>
            <p:spPr>
              <a:xfrm>
                <a:off x="3030220" y="2283804"/>
                <a:ext cx="2194560" cy="1280160"/>
              </a:xfrm>
              <a:prstGeom prst="roundRect">
                <a:avLst>
                  <a:gd name="adj" fmla="val 7434"/>
                </a:avLst>
              </a:prstGeom>
              <a:noFill/>
              <a:ln w="9525" cap="flat" cmpd="sng">
                <a:solidFill>
                  <a:srgbClr val="F7A81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25" tIns="121900" rIns="60925" bIns="73125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i="0" u="none" strike="noStrike" cap="none">
                  <a:solidFill>
                    <a:srgbClr val="222533"/>
                  </a:solidFill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  <p:sp>
            <p:nvSpPr>
              <p:cNvPr id="19" name="Google Shape;553;p62">
                <a:extLst>
                  <a:ext uri="{FF2B5EF4-FFF2-40B4-BE49-F238E27FC236}">
                    <a16:creationId xmlns:a16="http://schemas.microsoft.com/office/drawing/2014/main" id="{D9C991F8-C619-AB2D-68B0-FB1A9A23502D}"/>
                  </a:ext>
                </a:extLst>
              </p:cNvPr>
              <p:cNvSpPr/>
              <p:nvPr/>
            </p:nvSpPr>
            <p:spPr>
              <a:xfrm>
                <a:off x="3030220" y="3787512"/>
                <a:ext cx="2194560" cy="1280160"/>
              </a:xfrm>
              <a:prstGeom prst="roundRect">
                <a:avLst>
                  <a:gd name="adj" fmla="val 7434"/>
                </a:avLst>
              </a:prstGeom>
              <a:noFill/>
              <a:ln w="9525" cap="flat" cmpd="sng">
                <a:solidFill>
                  <a:srgbClr val="F7A811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60925" tIns="121900" rIns="60925" bIns="73125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i="0" u="none" strike="noStrike" cap="none">
                  <a:solidFill>
                    <a:srgbClr val="222533"/>
                  </a:solidFill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AD51C9-038F-3F26-49E0-D1D0ADCFF0D6}"/>
                </a:ext>
              </a:extLst>
            </p:cNvPr>
            <p:cNvGrpSpPr/>
            <p:nvPr/>
          </p:nvGrpSpPr>
          <p:grpSpPr>
            <a:xfrm>
              <a:off x="3144520" y="2420984"/>
              <a:ext cx="1920240" cy="609996"/>
              <a:chOff x="3144520" y="2420984"/>
              <a:chExt cx="1920240" cy="609996"/>
            </a:xfrm>
          </p:grpSpPr>
          <p:sp>
            <p:nvSpPr>
              <p:cNvPr id="16" name="Google Shape;1167;p70">
                <a:extLst>
                  <a:ext uri="{FF2B5EF4-FFF2-40B4-BE49-F238E27FC236}">
                    <a16:creationId xmlns:a16="http://schemas.microsoft.com/office/drawing/2014/main" id="{B4D2CB38-325C-89FB-5996-82AF9F3B63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4520" y="2665220"/>
                <a:ext cx="1554480" cy="365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lang="en-US"/>
                </a:defPPr>
                <a:lvl1pPr marL="457200" marR="0" lvl="0" indent="-4064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buClr>
                    <a:srgbClr val="F7A811"/>
                  </a:buClr>
                  <a:buSzPts val="1400"/>
                  <a:buFont typeface="Calibri"/>
                  <a:buChar char="•"/>
                </a:pPr>
                <a:r>
                  <a:rPr lang="en-US" sz="1050" dirty="0">
                    <a:solidFill>
                      <a:schemeClr val="tx1"/>
                    </a:solidFill>
                    <a:latin typeface="Cairo" pitchFamily="2" charset="-78"/>
                    <a:cs typeface="Cairo" pitchFamily="2" charset="-78"/>
                    <a:sym typeface="Arial"/>
                  </a:rPr>
                  <a:t>AI Augmentations</a:t>
                </a:r>
              </a:p>
            </p:txBody>
          </p:sp>
          <p:sp>
            <p:nvSpPr>
              <p:cNvPr id="17" name="Google Shape;1236;p71">
                <a:extLst>
                  <a:ext uri="{FF2B5EF4-FFF2-40B4-BE49-F238E27FC236}">
                    <a16:creationId xmlns:a16="http://schemas.microsoft.com/office/drawing/2014/main" id="{C501A823-004E-DC30-4E7B-DBC2E1D14BF1}"/>
                  </a:ext>
                </a:extLst>
              </p:cNvPr>
              <p:cNvSpPr txBox="1"/>
              <p:nvPr/>
            </p:nvSpPr>
            <p:spPr>
              <a:xfrm>
                <a:off x="3144520" y="2420984"/>
                <a:ext cx="192024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i="0" u="none" strike="noStrike" cap="none" dirty="0">
                    <a:solidFill>
                      <a:schemeClr val="accent5"/>
                    </a:solidFill>
                    <a:latin typeface="Cairo Bold" pitchFamily="2" charset="-78"/>
                    <a:ea typeface="Calibri"/>
                    <a:cs typeface="Cairo Bold"/>
                    <a:sym typeface="Calibri"/>
                  </a:rPr>
                  <a:t>AIOps</a:t>
                </a:r>
                <a:endParaRPr lang="en-US" sz="1400" i="0" u="none" strike="noStrike" cap="none" dirty="0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0983EC6-F25E-3A73-5705-035B8967A43E}"/>
                </a:ext>
              </a:extLst>
            </p:cNvPr>
            <p:cNvGrpSpPr/>
            <p:nvPr/>
          </p:nvGrpSpPr>
          <p:grpSpPr>
            <a:xfrm>
              <a:off x="3144520" y="3921226"/>
              <a:ext cx="1920240" cy="884316"/>
              <a:chOff x="3144520" y="3921226"/>
              <a:chExt cx="1920240" cy="884316"/>
            </a:xfrm>
          </p:grpSpPr>
          <p:sp>
            <p:nvSpPr>
              <p:cNvPr id="14" name="Google Shape;1167;p70">
                <a:extLst>
                  <a:ext uri="{FF2B5EF4-FFF2-40B4-BE49-F238E27FC236}">
                    <a16:creationId xmlns:a16="http://schemas.microsoft.com/office/drawing/2014/main" id="{1FB7C0C6-092B-23DE-AA3C-DB4FE8E349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4520" y="4165462"/>
                <a:ext cx="137160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 lang="en-US"/>
                </a:defPPr>
                <a:lvl1pPr marL="457200" marR="0" lvl="0" indent="-4064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Char char="•"/>
                  <a:defRPr sz="2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81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kern="1200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buClr>
                    <a:srgbClr val="F7A811"/>
                  </a:buClr>
                  <a:buSzPts val="1400"/>
                  <a:buFont typeface="Calibri"/>
                  <a:buChar char="•"/>
                </a:pPr>
                <a:r>
                  <a:rPr lang="en-US" sz="1050" dirty="0">
                    <a:solidFill>
                      <a:schemeClr val="tx1"/>
                    </a:solidFill>
                    <a:latin typeface="Cairo" pitchFamily="2" charset="-78"/>
                    <a:cs typeface="Cairo" pitchFamily="2" charset="-78"/>
                    <a:sym typeface="Arial"/>
                  </a:rPr>
                  <a:t>MCP</a:t>
                </a:r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buClr>
                    <a:srgbClr val="F7A811"/>
                  </a:buClr>
                  <a:buSzPts val="1400"/>
                  <a:buFont typeface="Calibri"/>
                  <a:buChar char="•"/>
                </a:pPr>
                <a:r>
                  <a:rPr lang="en-US" sz="1050" dirty="0">
                    <a:solidFill>
                      <a:schemeClr val="tx1"/>
                    </a:solidFill>
                    <a:latin typeface="Cairo" pitchFamily="2" charset="-78"/>
                    <a:cs typeface="Cairo" pitchFamily="2" charset="-78"/>
                    <a:sym typeface="Arial"/>
                  </a:rPr>
                  <a:t>Agents</a:t>
                </a:r>
              </a:p>
            </p:txBody>
          </p:sp>
          <p:sp>
            <p:nvSpPr>
              <p:cNvPr id="15" name="Google Shape;1236;p71">
                <a:extLst>
                  <a:ext uri="{FF2B5EF4-FFF2-40B4-BE49-F238E27FC236}">
                    <a16:creationId xmlns:a16="http://schemas.microsoft.com/office/drawing/2014/main" id="{DA239AB3-0169-8095-12ED-925F65AB85E3}"/>
                  </a:ext>
                </a:extLst>
              </p:cNvPr>
              <p:cNvSpPr txBox="1"/>
              <p:nvPr/>
            </p:nvSpPr>
            <p:spPr>
              <a:xfrm>
                <a:off x="3144520" y="3921226"/>
                <a:ext cx="192024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400" i="0" u="none" strike="noStrike" cap="none" dirty="0" err="1">
                    <a:solidFill>
                      <a:schemeClr val="accent5"/>
                    </a:solidFill>
                    <a:latin typeface="Cairo Bold" pitchFamily="2" charset="-78"/>
                    <a:ea typeface="Calibri"/>
                    <a:cs typeface="Cairo Bold"/>
                    <a:sym typeface="Calibri"/>
                  </a:rPr>
                  <a:t>VibeOps</a:t>
                </a:r>
                <a:endParaRPr lang="en-US" sz="1400" i="0" u="none" strike="noStrike" cap="none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C1D328C-BA96-5606-2142-C2149E4F5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606" y="1846485"/>
            <a:ext cx="4137658" cy="23019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7"/>
          <p:cNvGrpSpPr/>
          <p:nvPr/>
        </p:nvGrpSpPr>
        <p:grpSpPr>
          <a:xfrm>
            <a:off x="0" y="0"/>
            <a:ext cx="9144000" cy="5143776"/>
            <a:chOff x="0" y="0"/>
            <a:chExt cx="12192000" cy="6858368"/>
          </a:xfrm>
        </p:grpSpPr>
        <p:sp>
          <p:nvSpPr>
            <p:cNvPr id="76" name="Google Shape;76;p17"/>
            <p:cNvSpPr/>
            <p:nvPr/>
          </p:nvSpPr>
          <p:spPr>
            <a:xfrm>
              <a:off x="0" y="1705978"/>
              <a:ext cx="12192000" cy="5152390"/>
            </a:xfrm>
            <a:custGeom>
              <a:avLst/>
              <a:gdLst/>
              <a:ahLst/>
              <a:cxnLst/>
              <a:rect l="l" t="t" r="r" b="b"/>
              <a:pathLst>
                <a:path w="12192000" h="5152390" extrusionOk="0">
                  <a:moveTo>
                    <a:pt x="0" y="5152021"/>
                  </a:moveTo>
                  <a:lnTo>
                    <a:pt x="12191974" y="5152021"/>
                  </a:lnTo>
                  <a:lnTo>
                    <a:pt x="12191974" y="0"/>
                  </a:lnTo>
                  <a:lnTo>
                    <a:pt x="0" y="0"/>
                  </a:lnTo>
                  <a:lnTo>
                    <a:pt x="0" y="5152021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0" y="0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" name="Google Shape;78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45" y="210921"/>
              <a:ext cx="62448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7"/>
            <p:cNvSpPr/>
            <p:nvPr/>
          </p:nvSpPr>
          <p:spPr>
            <a:xfrm>
              <a:off x="11327042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0" y="1698688"/>
              <a:ext cx="12192000" cy="33655"/>
            </a:xfrm>
            <a:custGeom>
              <a:avLst/>
              <a:gdLst/>
              <a:ahLst/>
              <a:cxnLst/>
              <a:rect l="l" t="t" r="r" b="b"/>
              <a:pathLst>
                <a:path w="12192000" h="33655" extrusionOk="0">
                  <a:moveTo>
                    <a:pt x="12192000" y="8229"/>
                  </a:moveTo>
                  <a:lnTo>
                    <a:pt x="12191962" y="0"/>
                  </a:lnTo>
                  <a:lnTo>
                    <a:pt x="0" y="0"/>
                  </a:lnTo>
                  <a:lnTo>
                    <a:pt x="0" y="8229"/>
                  </a:lnTo>
                  <a:lnTo>
                    <a:pt x="0" y="25400"/>
                  </a:lnTo>
                  <a:lnTo>
                    <a:pt x="0" y="33629"/>
                  </a:lnTo>
                  <a:lnTo>
                    <a:pt x="12192000" y="33629"/>
                  </a:lnTo>
                  <a:lnTo>
                    <a:pt x="12192000" y="8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1306673" y="222717"/>
            <a:ext cx="6530653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0" indent="-114300">
              <a:lnSpc>
                <a:spcPct val="72000"/>
              </a:lnSpc>
            </a:pPr>
            <a:r>
              <a:rPr lang="en" dirty="0"/>
              <a:t>Rapid Change </a:t>
            </a:r>
            <a:r>
              <a:rPr lang="en" dirty="0">
                <a:solidFill>
                  <a:srgbClr val="FFFFFF"/>
                </a:solidFill>
              </a:rPr>
              <a:t>Doesn't Come in </a:t>
            </a:r>
            <a:r>
              <a:rPr lang="en" dirty="0">
                <a:solidFill>
                  <a:srgbClr val="F89F1C"/>
                </a:solidFill>
              </a:rPr>
              <a:t>Normal </a:t>
            </a:r>
            <a:r>
              <a:rPr lang="en" dirty="0"/>
              <a:t>times</a:t>
            </a:r>
            <a:endParaRPr dirty="0"/>
          </a:p>
        </p:txBody>
      </p:sp>
      <p:pic>
        <p:nvPicPr>
          <p:cNvPr id="83" name="Google Shape;83;p17" title="logo1.png"/>
          <p:cNvPicPr preferRelativeResize="0"/>
          <p:nvPr/>
        </p:nvPicPr>
        <p:blipFill rotWithShape="1">
          <a:blip r:embed="rId4">
            <a:alphaModFix/>
          </a:blip>
          <a:srcRect t="3016" b="3025"/>
          <a:stretch/>
        </p:blipFill>
        <p:spPr>
          <a:xfrm>
            <a:off x="8101955" y="4677570"/>
            <a:ext cx="930917" cy="39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A47FF3-1F3E-341C-92D6-F7FB80ECCD89}"/>
              </a:ext>
            </a:extLst>
          </p:cNvPr>
          <p:cNvGrpSpPr/>
          <p:nvPr/>
        </p:nvGrpSpPr>
        <p:grpSpPr>
          <a:xfrm>
            <a:off x="-867" y="-1999438"/>
            <a:ext cx="9031992" cy="9142376"/>
            <a:chOff x="609600" y="-1142188"/>
            <a:chExt cx="10972800" cy="91423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AE54D99-C270-42A3-74B6-A586ED97A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7200" y="1600200"/>
              <a:ext cx="3657600" cy="3657600"/>
            </a:xfrm>
            <a:prstGeom prst="ellipse">
              <a:avLst/>
            </a:prstGeom>
            <a:solidFill>
              <a:srgbClr val="F7A811">
                <a:alpha val="25000"/>
              </a:srgbClr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42BDFCA-B7C1-0135-67C6-9E48A7104E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3000" y="2286000"/>
              <a:ext cx="2286000" cy="2286000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rgbClr val="F7A8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76A1560-BA74-C3BF-FC1B-D15FDB14E8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0" y="3200400"/>
              <a:ext cx="457200" cy="457200"/>
            </a:xfrm>
            <a:prstGeom prst="ellipse">
              <a:avLst/>
            </a:prstGeom>
            <a:solidFill>
              <a:srgbClr val="F7A811"/>
            </a:solidFill>
            <a:ln w="63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" name="Google Shape;647;p64">
              <a:extLst>
                <a:ext uri="{FF2B5EF4-FFF2-40B4-BE49-F238E27FC236}">
                  <a16:creationId xmlns:a16="http://schemas.microsoft.com/office/drawing/2014/main" id="{2DC5A300-57CA-83E8-131C-C378C719BAC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" y="3429000"/>
              <a:ext cx="10972800" cy="0"/>
            </a:xfrm>
            <a:prstGeom prst="straightConnector1">
              <a:avLst/>
            </a:prstGeom>
            <a:noFill/>
            <a:ln w="9525" cap="flat" cmpd="sng">
              <a:solidFill>
                <a:srgbClr val="F7A81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DF37D4FC-455E-D41F-A958-DAF8D6116FF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638300" y="2399488"/>
              <a:ext cx="4572000" cy="6629400"/>
            </a:xfrm>
            <a:prstGeom prst="arc">
              <a:avLst/>
            </a:prstGeom>
            <a:ln w="19050">
              <a:solidFill>
                <a:srgbClr val="5C6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5ED9104-C4EA-87E5-3417-A0E576B24DC0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3924300" y="3428188"/>
              <a:ext cx="1943100" cy="0"/>
            </a:xfrm>
            <a:prstGeom prst="line">
              <a:avLst/>
            </a:prstGeom>
            <a:ln w="19050">
              <a:solidFill>
                <a:srgbClr val="5C64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66DDF3-A0EC-74D6-93EF-AD6C37B2CE3D}"/>
                </a:ext>
              </a:extLst>
            </p:cNvPr>
            <p:cNvGrpSpPr/>
            <p:nvPr/>
          </p:nvGrpSpPr>
          <p:grpSpPr>
            <a:xfrm rot="10800000">
              <a:off x="4953000" y="-1142188"/>
              <a:ext cx="6629400" cy="4572000"/>
              <a:chOff x="4953000" y="-1142188"/>
              <a:chExt cx="6629400" cy="4572000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E459332E-340A-5046-EB7A-65E13A590AE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981700" y="-2170888"/>
                <a:ext cx="4572000" cy="6629400"/>
              </a:xfrm>
              <a:prstGeom prst="arc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328DF62-3DD6-BC7D-E10E-5D44EE9D7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-1142188"/>
                <a:ext cx="19431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E9CD64-F3BC-1834-35C0-DFBC28ADD23F}"/>
                </a:ext>
              </a:extLst>
            </p:cNvPr>
            <p:cNvGrpSpPr/>
            <p:nvPr/>
          </p:nvGrpSpPr>
          <p:grpSpPr>
            <a:xfrm rot="10800000" flipV="1">
              <a:off x="4953000" y="3428186"/>
              <a:ext cx="6629400" cy="4572000"/>
              <a:chOff x="4953000" y="3428186"/>
              <a:chExt cx="6629400" cy="457200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10C2E387-3862-E4AD-6FE8-652C69138A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981700" y="2399486"/>
                <a:ext cx="4572000" cy="6629400"/>
              </a:xfrm>
              <a:prstGeom prst="arc">
                <a:avLst/>
              </a:prstGeom>
              <a:ln w="19050">
                <a:solidFill>
                  <a:srgbClr val="FF5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C2E00EB-B8B6-E3F3-F76E-A7865CCC6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7700" y="3428186"/>
                <a:ext cx="1943100" cy="0"/>
              </a:xfrm>
              <a:prstGeom prst="line">
                <a:avLst/>
              </a:prstGeom>
              <a:ln w="19050">
                <a:solidFill>
                  <a:srgbClr val="FF572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Google Shape;1236;p71">
              <a:extLst>
                <a:ext uri="{FF2B5EF4-FFF2-40B4-BE49-F238E27FC236}">
                  <a16:creationId xmlns:a16="http://schemas.microsoft.com/office/drawing/2014/main" id="{B0108FEE-9959-ED46-53F6-FE0CADF35167}"/>
                </a:ext>
              </a:extLst>
            </p:cNvPr>
            <p:cNvSpPr txBox="1"/>
            <p:nvPr/>
          </p:nvSpPr>
          <p:spPr>
            <a:xfrm>
              <a:off x="4815840" y="5336735"/>
              <a:ext cx="256032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400" i="0" u="none" strike="noStrike" cap="none" dirty="0">
                  <a:solidFill>
                    <a:schemeClr val="accent5"/>
                  </a:solidFill>
                  <a:latin typeface="Cairo Bold" pitchFamily="2" charset="-78"/>
                  <a:ea typeface="Calibri"/>
                  <a:cs typeface="Cairo Bold"/>
                  <a:sym typeface="Calibri"/>
                </a:rPr>
                <a:t>The Technology Infliction Point</a:t>
              </a:r>
              <a:endParaRPr lang="en-US" sz="1400" i="0" u="none" strike="noStrike" cap="none" dirty="0">
                <a:solidFill>
                  <a:schemeClr val="accent5"/>
                </a:solidFill>
                <a:latin typeface="Cairo Bold" pitchFamily="2" charset="-78"/>
                <a:ea typeface="Calibri"/>
                <a:cs typeface="Cairo Bold"/>
              </a:endParaRPr>
            </a:p>
          </p:txBody>
        </p:sp>
        <p:cxnSp>
          <p:nvCxnSpPr>
            <p:cNvPr id="12" name="Google Shape;448;p61">
              <a:extLst>
                <a:ext uri="{FF2B5EF4-FFF2-40B4-BE49-F238E27FC236}">
                  <a16:creationId xmlns:a16="http://schemas.microsoft.com/office/drawing/2014/main" id="{3B9763CE-3970-D5C9-DF46-8C6C1A42A1E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96001" y="3656785"/>
              <a:ext cx="0" cy="1828800"/>
            </a:xfrm>
            <a:prstGeom prst="straightConnector1">
              <a:avLst/>
            </a:prstGeom>
            <a:noFill/>
            <a:ln w="12700" cap="flat" cmpd="sng">
              <a:solidFill>
                <a:srgbClr val="F7A811"/>
              </a:solidFill>
              <a:prstDash val="dash"/>
              <a:miter lim="800000"/>
              <a:headEnd type="oval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8FC63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8"/>
          <p:cNvGrpSpPr/>
          <p:nvPr/>
        </p:nvGrpSpPr>
        <p:grpSpPr>
          <a:xfrm>
            <a:off x="32472" y="0"/>
            <a:ext cx="9144000" cy="1284377"/>
            <a:chOff x="0" y="0"/>
            <a:chExt cx="12192000" cy="1712503"/>
          </a:xfrm>
        </p:grpSpPr>
        <p:sp>
          <p:nvSpPr>
            <p:cNvPr id="90" name="Google Shape;90;p18"/>
            <p:cNvSpPr/>
            <p:nvPr/>
          </p:nvSpPr>
          <p:spPr>
            <a:xfrm>
              <a:off x="0" y="0"/>
              <a:ext cx="12192000" cy="1694814"/>
            </a:xfrm>
            <a:custGeom>
              <a:avLst/>
              <a:gdLst/>
              <a:ahLst/>
              <a:cxnLst/>
              <a:rect l="l" t="t" r="r" b="b"/>
              <a:pathLst>
                <a:path w="12192000" h="1694814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694395"/>
                  </a:lnTo>
                  <a:lnTo>
                    <a:pt x="12191974" y="1694395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45" y="210921"/>
              <a:ext cx="62448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8"/>
            <p:cNvSpPr/>
            <p:nvPr/>
          </p:nvSpPr>
          <p:spPr>
            <a:xfrm>
              <a:off x="11327042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0" y="1687103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1624913" y="229211"/>
            <a:ext cx="5887677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" indent="101600">
              <a:lnSpc>
                <a:spcPct val="72000"/>
              </a:lnSpc>
            </a:pPr>
            <a:r>
              <a:rPr lang="en" dirty="0"/>
              <a:t>Generations of Inflection Points</a:t>
            </a:r>
            <a:endParaRPr lang="en-US" dirty="0"/>
          </a:p>
        </p:txBody>
      </p:sp>
      <p:pic>
        <p:nvPicPr>
          <p:cNvPr id="3" name="Google Shape;83;p17" title="logo1.png">
            <a:extLst>
              <a:ext uri="{FF2B5EF4-FFF2-40B4-BE49-F238E27FC236}">
                <a16:creationId xmlns:a16="http://schemas.microsoft.com/office/drawing/2014/main" id="{059357C4-9EDD-A7F7-0DA4-A68F928133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016" b="3025"/>
          <a:stretch/>
        </p:blipFill>
        <p:spPr>
          <a:xfrm>
            <a:off x="8153910" y="4580155"/>
            <a:ext cx="930917" cy="393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008621-312C-35A1-C8E7-9CC6A95B9376}"/>
              </a:ext>
            </a:extLst>
          </p:cNvPr>
          <p:cNvGrpSpPr/>
          <p:nvPr/>
        </p:nvGrpSpPr>
        <p:grpSpPr>
          <a:xfrm>
            <a:off x="-2886529" y="-665540"/>
            <a:ext cx="14799275" cy="5869071"/>
            <a:chOff x="-2325470" y="217688"/>
            <a:chExt cx="13181702" cy="71263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A84E8FF-3CA6-EC42-972D-F6545D2C408D}"/>
                </a:ext>
              </a:extLst>
            </p:cNvPr>
            <p:cNvSpPr/>
            <p:nvPr/>
          </p:nvSpPr>
          <p:spPr>
            <a:xfrm>
              <a:off x="-2325470" y="710819"/>
              <a:ext cx="10885261" cy="6633206"/>
            </a:xfrm>
            <a:custGeom>
              <a:avLst/>
              <a:gdLst>
                <a:gd name="connsiteX0" fmla="*/ 10885261 w 10885261"/>
                <a:gd name="connsiteY0" fmla="*/ 0 h 6633206"/>
                <a:gd name="connsiteX1" fmla="*/ 7120775 w 10885261"/>
                <a:gd name="connsiteY1" fmla="*/ 4788949 h 6633206"/>
                <a:gd name="connsiteX2" fmla="*/ 0 w 10885261"/>
                <a:gd name="connsiteY2" fmla="*/ 5317904 h 6633206"/>
                <a:gd name="connsiteX3" fmla="*/ 0 w 10885261"/>
                <a:gd name="connsiteY3" fmla="*/ 6633207 h 6633206"/>
                <a:gd name="connsiteX4" fmla="*/ 10885261 w 10885261"/>
                <a:gd name="connsiteY4" fmla="*/ 6633207 h 6633206"/>
                <a:gd name="connsiteX5" fmla="*/ 10885261 w 10885261"/>
                <a:gd name="connsiteY5" fmla="*/ 0 h 663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5261" h="6633206">
                  <a:moveTo>
                    <a:pt x="10885261" y="0"/>
                  </a:moveTo>
                  <a:cubicBezTo>
                    <a:pt x="10521852" y="3260476"/>
                    <a:pt x="9094295" y="4338231"/>
                    <a:pt x="7120775" y="4788949"/>
                  </a:cubicBezTo>
                  <a:cubicBezTo>
                    <a:pt x="4939754" y="5286722"/>
                    <a:pt x="0" y="5317904"/>
                    <a:pt x="0" y="5317904"/>
                  </a:cubicBezTo>
                  <a:lnTo>
                    <a:pt x="0" y="6633207"/>
                  </a:lnTo>
                  <a:lnTo>
                    <a:pt x="10885261" y="6633207"/>
                  </a:lnTo>
                  <a:lnTo>
                    <a:pt x="1088526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95000">
                  <a:srgbClr val="F7A811"/>
                </a:gs>
              </a:gsLst>
              <a:lin ang="15600000" scaled="0"/>
              <a:tileRect/>
            </a:gradFill>
            <a:ln w="1133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554979-3403-A933-F2B0-C2285A676445}"/>
                </a:ext>
              </a:extLst>
            </p:cNvPr>
            <p:cNvSpPr/>
            <p:nvPr/>
          </p:nvSpPr>
          <p:spPr>
            <a:xfrm>
              <a:off x="-29029" y="217688"/>
              <a:ext cx="10885261" cy="5317903"/>
            </a:xfrm>
            <a:custGeom>
              <a:avLst/>
              <a:gdLst>
                <a:gd name="connsiteX0" fmla="*/ 0 w 10885261"/>
                <a:gd name="connsiteY0" fmla="*/ 5317904 h 5317903"/>
                <a:gd name="connsiteX1" fmla="*/ 7120775 w 10885261"/>
                <a:gd name="connsiteY1" fmla="*/ 4788949 h 5317903"/>
                <a:gd name="connsiteX2" fmla="*/ 10885261 w 10885261"/>
                <a:gd name="connsiteY2" fmla="*/ 0 h 53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85261" h="5317903">
                  <a:moveTo>
                    <a:pt x="0" y="5317904"/>
                  </a:moveTo>
                  <a:cubicBezTo>
                    <a:pt x="0" y="5317904"/>
                    <a:pt x="4939754" y="5286156"/>
                    <a:pt x="7120775" y="4788949"/>
                  </a:cubicBezTo>
                  <a:cubicBezTo>
                    <a:pt x="9094295" y="4338798"/>
                    <a:pt x="10521852" y="3261043"/>
                    <a:pt x="10885261" y="0"/>
                  </a:cubicBezTo>
                </a:path>
              </a:pathLst>
            </a:custGeom>
            <a:noFill/>
            <a:ln w="15875" cap="flat">
              <a:solidFill>
                <a:srgbClr val="F7A81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388E5-8FF1-E3FC-7D3B-F4390C2345C7}"/>
              </a:ext>
            </a:extLst>
          </p:cNvPr>
          <p:cNvGrpSpPr/>
          <p:nvPr/>
        </p:nvGrpSpPr>
        <p:grpSpPr>
          <a:xfrm>
            <a:off x="652687" y="2839725"/>
            <a:ext cx="6824264" cy="1112336"/>
            <a:chOff x="1432005" y="5106242"/>
            <a:chExt cx="6824264" cy="1112336"/>
          </a:xfrm>
        </p:grpSpPr>
        <p:grpSp>
          <p:nvGrpSpPr>
            <p:cNvPr id="34" name="Graphic 6">
              <a:extLst>
                <a:ext uri="{FF2B5EF4-FFF2-40B4-BE49-F238E27FC236}">
                  <a16:creationId xmlns:a16="http://schemas.microsoft.com/office/drawing/2014/main" id="{57FBC60A-083A-B0D1-7425-2264FA27F220}"/>
                </a:ext>
              </a:extLst>
            </p:cNvPr>
            <p:cNvGrpSpPr/>
            <p:nvPr/>
          </p:nvGrpSpPr>
          <p:grpSpPr>
            <a:xfrm>
              <a:off x="1432005" y="5719671"/>
              <a:ext cx="136065" cy="498907"/>
              <a:chOff x="1432005" y="5719671"/>
              <a:chExt cx="136065" cy="498907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78286BB-991A-28CD-82C7-1CCD7512C782}"/>
                  </a:ext>
                </a:extLst>
              </p:cNvPr>
              <p:cNvSpPr/>
              <p:nvPr/>
            </p:nvSpPr>
            <p:spPr>
              <a:xfrm>
                <a:off x="1432005" y="6082513"/>
                <a:ext cx="136065" cy="136065"/>
              </a:xfrm>
              <a:custGeom>
                <a:avLst/>
                <a:gdLst>
                  <a:gd name="connsiteX0" fmla="*/ 136066 w 136065"/>
                  <a:gd name="connsiteY0" fmla="*/ 68033 h 136065"/>
                  <a:gd name="connsiteX1" fmla="*/ 68033 w 136065"/>
                  <a:gd name="connsiteY1" fmla="*/ 136066 h 136065"/>
                  <a:gd name="connsiteX2" fmla="*/ 0 w 136065"/>
                  <a:gd name="connsiteY2" fmla="*/ 68033 h 136065"/>
                  <a:gd name="connsiteX3" fmla="*/ 68033 w 136065"/>
                  <a:gd name="connsiteY3" fmla="*/ 0 h 136065"/>
                  <a:gd name="connsiteX4" fmla="*/ 136066 w 136065"/>
                  <a:gd name="connsiteY4" fmla="*/ 68033 h 13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065" h="136065">
                    <a:moveTo>
                      <a:pt x="136066" y="68033"/>
                    </a:moveTo>
                    <a:cubicBezTo>
                      <a:pt x="136066" y="105607"/>
                      <a:pt x="105606" y="136066"/>
                      <a:pt x="68033" y="136066"/>
                    </a:cubicBezTo>
                    <a:cubicBezTo>
                      <a:pt x="30459" y="136066"/>
                      <a:pt x="0" y="105607"/>
                      <a:pt x="0" y="68033"/>
                    </a:cubicBezTo>
                    <a:cubicBezTo>
                      <a:pt x="0" y="30459"/>
                      <a:pt x="30459" y="0"/>
                      <a:pt x="68033" y="0"/>
                    </a:cubicBezTo>
                    <a:cubicBezTo>
                      <a:pt x="105606" y="0"/>
                      <a:pt x="136066" y="30459"/>
                      <a:pt x="136066" y="68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3C28A2E-E8D0-5ABA-A55E-98CFE178EFD8}"/>
                  </a:ext>
                </a:extLst>
              </p:cNvPr>
              <p:cNvSpPr/>
              <p:nvPr/>
            </p:nvSpPr>
            <p:spPr>
              <a:xfrm>
                <a:off x="1500038" y="5719671"/>
                <a:ext cx="5669" cy="362842"/>
              </a:xfrm>
              <a:custGeom>
                <a:avLst/>
                <a:gdLst>
                  <a:gd name="connsiteX0" fmla="*/ 0 w 5669"/>
                  <a:gd name="connsiteY0" fmla="*/ 362842 h 362842"/>
                  <a:gd name="connsiteX1" fmla="*/ 0 w 5669"/>
                  <a:gd name="connsiteY1" fmla="*/ 0 h 36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" h="362842">
                    <a:moveTo>
                      <a:pt x="0" y="36284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5" name="Graphic 6">
              <a:extLst>
                <a:ext uri="{FF2B5EF4-FFF2-40B4-BE49-F238E27FC236}">
                  <a16:creationId xmlns:a16="http://schemas.microsoft.com/office/drawing/2014/main" id="{7115B875-70FC-D94F-A8BC-75CAFC76B1EE}"/>
                </a:ext>
              </a:extLst>
            </p:cNvPr>
            <p:cNvGrpSpPr/>
            <p:nvPr/>
          </p:nvGrpSpPr>
          <p:grpSpPr>
            <a:xfrm>
              <a:off x="3105047" y="5659576"/>
              <a:ext cx="136065" cy="498907"/>
              <a:chOff x="3105047" y="5659576"/>
              <a:chExt cx="136065" cy="498907"/>
            </a:xfrm>
            <a:solidFill>
              <a:srgbClr val="FFFFFF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9355824-DDF2-CBAA-AF82-22C8A7F20F35}"/>
                  </a:ext>
                </a:extLst>
              </p:cNvPr>
              <p:cNvSpPr/>
              <p:nvPr/>
            </p:nvSpPr>
            <p:spPr>
              <a:xfrm>
                <a:off x="3105047" y="6022418"/>
                <a:ext cx="136065" cy="136065"/>
              </a:xfrm>
              <a:custGeom>
                <a:avLst/>
                <a:gdLst>
                  <a:gd name="connsiteX0" fmla="*/ 136066 w 136065"/>
                  <a:gd name="connsiteY0" fmla="*/ 68033 h 136065"/>
                  <a:gd name="connsiteX1" fmla="*/ 68033 w 136065"/>
                  <a:gd name="connsiteY1" fmla="*/ 136066 h 136065"/>
                  <a:gd name="connsiteX2" fmla="*/ 0 w 136065"/>
                  <a:gd name="connsiteY2" fmla="*/ 68033 h 136065"/>
                  <a:gd name="connsiteX3" fmla="*/ 68033 w 136065"/>
                  <a:gd name="connsiteY3" fmla="*/ 0 h 136065"/>
                  <a:gd name="connsiteX4" fmla="*/ 136066 w 136065"/>
                  <a:gd name="connsiteY4" fmla="*/ 68033 h 13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065" h="136065">
                    <a:moveTo>
                      <a:pt x="136066" y="68033"/>
                    </a:moveTo>
                    <a:cubicBezTo>
                      <a:pt x="136066" y="105606"/>
                      <a:pt x="105606" y="136066"/>
                      <a:pt x="68033" y="136066"/>
                    </a:cubicBezTo>
                    <a:cubicBezTo>
                      <a:pt x="30459" y="136066"/>
                      <a:pt x="0" y="105606"/>
                      <a:pt x="0" y="68033"/>
                    </a:cubicBezTo>
                    <a:cubicBezTo>
                      <a:pt x="0" y="30459"/>
                      <a:pt x="30459" y="0"/>
                      <a:pt x="68033" y="0"/>
                    </a:cubicBezTo>
                    <a:cubicBezTo>
                      <a:pt x="105606" y="0"/>
                      <a:pt x="136066" y="30459"/>
                      <a:pt x="136066" y="68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33D1291-0AC3-463B-B5E7-A096E83F4E6A}"/>
                  </a:ext>
                </a:extLst>
              </p:cNvPr>
              <p:cNvSpPr/>
              <p:nvPr/>
            </p:nvSpPr>
            <p:spPr>
              <a:xfrm>
                <a:off x="3173080" y="5659576"/>
                <a:ext cx="5669" cy="363409"/>
              </a:xfrm>
              <a:custGeom>
                <a:avLst/>
                <a:gdLst>
                  <a:gd name="connsiteX0" fmla="*/ 0 w 5669"/>
                  <a:gd name="connsiteY0" fmla="*/ 363409 h 363409"/>
                  <a:gd name="connsiteX1" fmla="*/ 0 w 5669"/>
                  <a:gd name="connsiteY1" fmla="*/ 0 h 36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" h="363409">
                    <a:moveTo>
                      <a:pt x="0" y="363409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83932AE9-78B6-6B57-866D-BDEEDF349C33}"/>
                </a:ext>
              </a:extLst>
            </p:cNvPr>
            <p:cNvGrpSpPr/>
            <p:nvPr/>
          </p:nvGrpSpPr>
          <p:grpSpPr>
            <a:xfrm>
              <a:off x="4776955" y="5559794"/>
              <a:ext cx="136065" cy="498907"/>
              <a:chOff x="4776955" y="5559794"/>
              <a:chExt cx="136065" cy="498907"/>
            </a:xfrm>
            <a:solidFill>
              <a:srgbClr val="FFFFFF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DBA0EBD-A15C-349A-5679-7F4B125245A1}"/>
                  </a:ext>
                </a:extLst>
              </p:cNvPr>
              <p:cNvSpPr/>
              <p:nvPr/>
            </p:nvSpPr>
            <p:spPr>
              <a:xfrm>
                <a:off x="4776955" y="5922636"/>
                <a:ext cx="136065" cy="136065"/>
              </a:xfrm>
              <a:custGeom>
                <a:avLst/>
                <a:gdLst>
                  <a:gd name="connsiteX0" fmla="*/ 136066 w 136065"/>
                  <a:gd name="connsiteY0" fmla="*/ 68033 h 136065"/>
                  <a:gd name="connsiteX1" fmla="*/ 68033 w 136065"/>
                  <a:gd name="connsiteY1" fmla="*/ 136066 h 136065"/>
                  <a:gd name="connsiteX2" fmla="*/ 0 w 136065"/>
                  <a:gd name="connsiteY2" fmla="*/ 68033 h 136065"/>
                  <a:gd name="connsiteX3" fmla="*/ 68033 w 136065"/>
                  <a:gd name="connsiteY3" fmla="*/ 0 h 136065"/>
                  <a:gd name="connsiteX4" fmla="*/ 136066 w 136065"/>
                  <a:gd name="connsiteY4" fmla="*/ 68033 h 13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065" h="136065">
                    <a:moveTo>
                      <a:pt x="136066" y="68033"/>
                    </a:moveTo>
                    <a:cubicBezTo>
                      <a:pt x="136066" y="105607"/>
                      <a:pt x="105607" y="136066"/>
                      <a:pt x="68033" y="136066"/>
                    </a:cubicBezTo>
                    <a:cubicBezTo>
                      <a:pt x="30459" y="136066"/>
                      <a:pt x="0" y="105607"/>
                      <a:pt x="0" y="68033"/>
                    </a:cubicBezTo>
                    <a:cubicBezTo>
                      <a:pt x="0" y="30459"/>
                      <a:pt x="30459" y="0"/>
                      <a:pt x="68033" y="0"/>
                    </a:cubicBezTo>
                    <a:cubicBezTo>
                      <a:pt x="105607" y="0"/>
                      <a:pt x="136066" y="30459"/>
                      <a:pt x="136066" y="68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CB1612-FF5A-5102-8900-FCEDF988572A}"/>
                  </a:ext>
                </a:extLst>
              </p:cNvPr>
              <p:cNvSpPr/>
              <p:nvPr/>
            </p:nvSpPr>
            <p:spPr>
              <a:xfrm>
                <a:off x="4844988" y="5559794"/>
                <a:ext cx="5669" cy="362842"/>
              </a:xfrm>
              <a:custGeom>
                <a:avLst/>
                <a:gdLst>
                  <a:gd name="connsiteX0" fmla="*/ 0 w 5669"/>
                  <a:gd name="connsiteY0" fmla="*/ 362842 h 362842"/>
                  <a:gd name="connsiteX1" fmla="*/ 0 w 5669"/>
                  <a:gd name="connsiteY1" fmla="*/ 0 h 36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" h="362842">
                    <a:moveTo>
                      <a:pt x="0" y="36284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7" name="Graphic 6">
              <a:extLst>
                <a:ext uri="{FF2B5EF4-FFF2-40B4-BE49-F238E27FC236}">
                  <a16:creationId xmlns:a16="http://schemas.microsoft.com/office/drawing/2014/main" id="{5AF709F3-B2E3-E66E-8EB5-0782146DAE7B}"/>
                </a:ext>
              </a:extLst>
            </p:cNvPr>
            <p:cNvGrpSpPr/>
            <p:nvPr/>
          </p:nvGrpSpPr>
          <p:grpSpPr>
            <a:xfrm>
              <a:off x="6448296" y="5408988"/>
              <a:ext cx="136065" cy="498907"/>
              <a:chOff x="6448296" y="5408988"/>
              <a:chExt cx="136065" cy="49890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692AAC8-1CB1-F4F7-05AC-C16DA7D103F4}"/>
                  </a:ext>
                </a:extLst>
              </p:cNvPr>
              <p:cNvSpPr/>
              <p:nvPr/>
            </p:nvSpPr>
            <p:spPr>
              <a:xfrm>
                <a:off x="6448296" y="5771830"/>
                <a:ext cx="136065" cy="136065"/>
              </a:xfrm>
              <a:custGeom>
                <a:avLst/>
                <a:gdLst>
                  <a:gd name="connsiteX0" fmla="*/ 136065 w 136065"/>
                  <a:gd name="connsiteY0" fmla="*/ 68033 h 136065"/>
                  <a:gd name="connsiteX1" fmla="*/ 68033 w 136065"/>
                  <a:gd name="connsiteY1" fmla="*/ 136066 h 136065"/>
                  <a:gd name="connsiteX2" fmla="*/ 0 w 136065"/>
                  <a:gd name="connsiteY2" fmla="*/ 68033 h 136065"/>
                  <a:gd name="connsiteX3" fmla="*/ 68033 w 136065"/>
                  <a:gd name="connsiteY3" fmla="*/ 0 h 136065"/>
                  <a:gd name="connsiteX4" fmla="*/ 136065 w 136065"/>
                  <a:gd name="connsiteY4" fmla="*/ 68033 h 13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065" h="136065">
                    <a:moveTo>
                      <a:pt x="136065" y="68033"/>
                    </a:moveTo>
                    <a:cubicBezTo>
                      <a:pt x="136065" y="105607"/>
                      <a:pt x="105606" y="136066"/>
                      <a:pt x="68033" y="136066"/>
                    </a:cubicBezTo>
                    <a:cubicBezTo>
                      <a:pt x="30459" y="136066"/>
                      <a:pt x="0" y="105607"/>
                      <a:pt x="0" y="68033"/>
                    </a:cubicBezTo>
                    <a:cubicBezTo>
                      <a:pt x="0" y="30459"/>
                      <a:pt x="30459" y="0"/>
                      <a:pt x="68033" y="0"/>
                    </a:cubicBezTo>
                    <a:cubicBezTo>
                      <a:pt x="105606" y="0"/>
                      <a:pt x="136065" y="30459"/>
                      <a:pt x="136065" y="68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8531111-F66F-3283-8570-28E2C2274B1F}"/>
                  </a:ext>
                </a:extLst>
              </p:cNvPr>
              <p:cNvSpPr/>
              <p:nvPr/>
            </p:nvSpPr>
            <p:spPr>
              <a:xfrm>
                <a:off x="6516329" y="5408988"/>
                <a:ext cx="5669" cy="362842"/>
              </a:xfrm>
              <a:custGeom>
                <a:avLst/>
                <a:gdLst>
                  <a:gd name="connsiteX0" fmla="*/ 0 w 5669"/>
                  <a:gd name="connsiteY0" fmla="*/ 362842 h 362842"/>
                  <a:gd name="connsiteX1" fmla="*/ 0 w 5669"/>
                  <a:gd name="connsiteY1" fmla="*/ 0 h 36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" h="362842">
                    <a:moveTo>
                      <a:pt x="0" y="36284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8" name="Graphic 6">
              <a:extLst>
                <a:ext uri="{FF2B5EF4-FFF2-40B4-BE49-F238E27FC236}">
                  <a16:creationId xmlns:a16="http://schemas.microsoft.com/office/drawing/2014/main" id="{57E67C28-D5D8-6F5E-FB70-A204CF05825D}"/>
                </a:ext>
              </a:extLst>
            </p:cNvPr>
            <p:cNvGrpSpPr/>
            <p:nvPr/>
          </p:nvGrpSpPr>
          <p:grpSpPr>
            <a:xfrm>
              <a:off x="8120204" y="5106242"/>
              <a:ext cx="136065" cy="498907"/>
              <a:chOff x="8120204" y="5106242"/>
              <a:chExt cx="136065" cy="498907"/>
            </a:xfrm>
            <a:solidFill>
              <a:srgbClr val="FFFFFF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61640DB-7A4E-CA3F-9D72-5FD72D306DCE}"/>
                  </a:ext>
                </a:extLst>
              </p:cNvPr>
              <p:cNvSpPr/>
              <p:nvPr/>
            </p:nvSpPr>
            <p:spPr>
              <a:xfrm>
                <a:off x="8120204" y="5469084"/>
                <a:ext cx="136065" cy="136065"/>
              </a:xfrm>
              <a:custGeom>
                <a:avLst/>
                <a:gdLst>
                  <a:gd name="connsiteX0" fmla="*/ 136066 w 136065"/>
                  <a:gd name="connsiteY0" fmla="*/ 68033 h 136065"/>
                  <a:gd name="connsiteX1" fmla="*/ 68033 w 136065"/>
                  <a:gd name="connsiteY1" fmla="*/ 136066 h 136065"/>
                  <a:gd name="connsiteX2" fmla="*/ 0 w 136065"/>
                  <a:gd name="connsiteY2" fmla="*/ 68033 h 136065"/>
                  <a:gd name="connsiteX3" fmla="*/ 68033 w 136065"/>
                  <a:gd name="connsiteY3" fmla="*/ 0 h 136065"/>
                  <a:gd name="connsiteX4" fmla="*/ 136066 w 136065"/>
                  <a:gd name="connsiteY4" fmla="*/ 68033 h 136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065" h="136065">
                    <a:moveTo>
                      <a:pt x="136066" y="68033"/>
                    </a:moveTo>
                    <a:cubicBezTo>
                      <a:pt x="136066" y="105607"/>
                      <a:pt x="105606" y="136066"/>
                      <a:pt x="68033" y="136066"/>
                    </a:cubicBezTo>
                    <a:cubicBezTo>
                      <a:pt x="30459" y="136066"/>
                      <a:pt x="0" y="105607"/>
                      <a:pt x="0" y="68033"/>
                    </a:cubicBezTo>
                    <a:cubicBezTo>
                      <a:pt x="0" y="30459"/>
                      <a:pt x="30459" y="0"/>
                      <a:pt x="68033" y="0"/>
                    </a:cubicBezTo>
                    <a:cubicBezTo>
                      <a:pt x="105606" y="0"/>
                      <a:pt x="136066" y="30459"/>
                      <a:pt x="136066" y="68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7D088A5-A150-EBF6-ABD8-E13E21212385}"/>
                  </a:ext>
                </a:extLst>
              </p:cNvPr>
              <p:cNvSpPr/>
              <p:nvPr/>
            </p:nvSpPr>
            <p:spPr>
              <a:xfrm>
                <a:off x="8188237" y="5106242"/>
                <a:ext cx="5669" cy="363409"/>
              </a:xfrm>
              <a:custGeom>
                <a:avLst/>
                <a:gdLst>
                  <a:gd name="connsiteX0" fmla="*/ 0 w 5669"/>
                  <a:gd name="connsiteY0" fmla="*/ 363409 h 363409"/>
                  <a:gd name="connsiteX1" fmla="*/ 0 w 5669"/>
                  <a:gd name="connsiteY1" fmla="*/ 0 h 36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" h="363409">
                    <a:moveTo>
                      <a:pt x="0" y="363409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7A811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D5C80-2328-C255-C250-6F3C8B779896}"/>
              </a:ext>
            </a:extLst>
          </p:cNvPr>
          <p:cNvGrpSpPr/>
          <p:nvPr/>
        </p:nvGrpSpPr>
        <p:grpSpPr>
          <a:xfrm>
            <a:off x="34919" y="2705394"/>
            <a:ext cx="1371600" cy="597362"/>
            <a:chOff x="814237" y="4971911"/>
            <a:chExt cx="1371600" cy="597362"/>
          </a:xfrm>
        </p:grpSpPr>
        <p:sp>
          <p:nvSpPr>
            <p:cNvPr id="32" name="Text Placeholder 6">
              <a:extLst>
                <a:ext uri="{FF2B5EF4-FFF2-40B4-BE49-F238E27FC236}">
                  <a16:creationId xmlns:a16="http://schemas.microsoft.com/office/drawing/2014/main" id="{F0332D5A-7D7A-B1B9-5C46-0AC3D6C42C1F}"/>
                </a:ext>
              </a:extLst>
            </p:cNvPr>
            <p:cNvSpPr txBox="1">
              <a:spLocks/>
            </p:cNvSpPr>
            <p:nvPr/>
          </p:nvSpPr>
          <p:spPr>
            <a:xfrm>
              <a:off x="905677" y="4971911"/>
              <a:ext cx="1188720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F7A811"/>
                  </a:solidFill>
                  <a:latin typeface="Cairo Bold" pitchFamily="2" charset="-78"/>
                  <a:cs typeface="Cairo Bold" pitchFamily="2" charset="-78"/>
                </a:rPr>
                <a:t>Computing</a:t>
              </a:r>
            </a:p>
          </p:txBody>
        </p:sp>
        <p:sp>
          <p:nvSpPr>
            <p:cNvPr id="33" name="Text Placeholder 15">
              <a:extLst>
                <a:ext uri="{FF2B5EF4-FFF2-40B4-BE49-F238E27FC236}">
                  <a16:creationId xmlns:a16="http://schemas.microsoft.com/office/drawing/2014/main" id="{D568B236-1EE6-4E86-465A-6375271FFAE3}"/>
                </a:ext>
              </a:extLst>
            </p:cNvPr>
            <p:cNvSpPr txBox="1">
              <a:spLocks/>
            </p:cNvSpPr>
            <p:nvPr/>
          </p:nvSpPr>
          <p:spPr>
            <a:xfrm>
              <a:off x="814237" y="5294953"/>
              <a:ext cx="137160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Cairo" pitchFamily="2" charset="-78"/>
                  <a:cs typeface="Cairo" pitchFamily="2" charset="-78"/>
                </a:rPr>
                <a:t>1970s – 2000s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906B0E-4C28-62DF-CA5C-98049F27B225}"/>
              </a:ext>
            </a:extLst>
          </p:cNvPr>
          <p:cNvGrpSpPr/>
          <p:nvPr/>
        </p:nvGrpSpPr>
        <p:grpSpPr>
          <a:xfrm>
            <a:off x="1707961" y="2629944"/>
            <a:ext cx="1371600" cy="597362"/>
            <a:chOff x="2487279" y="4896461"/>
            <a:chExt cx="1371600" cy="597362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18AE7A03-5CA1-6FAE-2973-70A08EF3C379}"/>
                </a:ext>
              </a:extLst>
            </p:cNvPr>
            <p:cNvSpPr txBox="1">
              <a:spLocks/>
            </p:cNvSpPr>
            <p:nvPr/>
          </p:nvSpPr>
          <p:spPr>
            <a:xfrm>
              <a:off x="2578719" y="4896461"/>
              <a:ext cx="1188720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F7A811"/>
                  </a:solidFill>
                  <a:latin typeface="Cairo Bold" pitchFamily="2" charset="-78"/>
                  <a:cs typeface="Cairo Bold" pitchFamily="2" charset="-78"/>
                </a:rPr>
                <a:t>Internet</a:t>
              </a:r>
            </a:p>
          </p:txBody>
        </p:sp>
        <p:sp>
          <p:nvSpPr>
            <p:cNvPr id="31" name="Text Placeholder 15">
              <a:extLst>
                <a:ext uri="{FF2B5EF4-FFF2-40B4-BE49-F238E27FC236}">
                  <a16:creationId xmlns:a16="http://schemas.microsoft.com/office/drawing/2014/main" id="{9754B5BC-0029-6A88-EC08-B16D07226A4F}"/>
                </a:ext>
              </a:extLst>
            </p:cNvPr>
            <p:cNvSpPr txBox="1">
              <a:spLocks/>
            </p:cNvSpPr>
            <p:nvPr/>
          </p:nvSpPr>
          <p:spPr>
            <a:xfrm>
              <a:off x="2487279" y="5219503"/>
              <a:ext cx="137160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Cairo" pitchFamily="2" charset="-78"/>
                  <a:cs typeface="Cairo" pitchFamily="2" charset="-78"/>
                </a:rPr>
                <a:t>1990s – 2007s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7C521B7-FF9E-3124-72F6-D94E2FF661DE}"/>
              </a:ext>
            </a:extLst>
          </p:cNvPr>
          <p:cNvGrpSpPr/>
          <p:nvPr/>
        </p:nvGrpSpPr>
        <p:grpSpPr>
          <a:xfrm>
            <a:off x="3289544" y="2532590"/>
            <a:ext cx="1552250" cy="597362"/>
            <a:chOff x="4068862" y="4799107"/>
            <a:chExt cx="1552250" cy="597362"/>
          </a:xfrm>
        </p:grpSpPr>
        <p:sp>
          <p:nvSpPr>
            <p:cNvPr id="28" name="Text Placeholder 6">
              <a:extLst>
                <a:ext uri="{FF2B5EF4-FFF2-40B4-BE49-F238E27FC236}">
                  <a16:creationId xmlns:a16="http://schemas.microsoft.com/office/drawing/2014/main" id="{30835C2E-175F-62F8-2585-F17CFE6FF560}"/>
                </a:ext>
              </a:extLst>
            </p:cNvPr>
            <p:cNvSpPr txBox="1">
              <a:spLocks/>
            </p:cNvSpPr>
            <p:nvPr/>
          </p:nvSpPr>
          <p:spPr>
            <a:xfrm>
              <a:off x="4250627" y="4799107"/>
              <a:ext cx="1188720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F7A811"/>
                  </a:solidFill>
                  <a:latin typeface="Cairo Bold" pitchFamily="2" charset="-78"/>
                  <a:cs typeface="Cairo Bold" pitchFamily="2" charset="-78"/>
                </a:rPr>
                <a:t>Mobile</a:t>
              </a:r>
            </a:p>
          </p:txBody>
        </p:sp>
        <p:sp>
          <p:nvSpPr>
            <p:cNvPr id="29" name="Text Placeholder 15">
              <a:extLst>
                <a:ext uri="{FF2B5EF4-FFF2-40B4-BE49-F238E27FC236}">
                  <a16:creationId xmlns:a16="http://schemas.microsoft.com/office/drawing/2014/main" id="{DF91DDC6-D553-D803-D7B1-050A36979B96}"/>
                </a:ext>
              </a:extLst>
            </p:cNvPr>
            <p:cNvSpPr txBox="1">
              <a:spLocks/>
            </p:cNvSpPr>
            <p:nvPr/>
          </p:nvSpPr>
          <p:spPr>
            <a:xfrm>
              <a:off x="4068862" y="5122149"/>
              <a:ext cx="1552250" cy="27432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Cairo" pitchFamily="2" charset="-78"/>
                  <a:cs typeface="Cairo"/>
                </a:rPr>
                <a:t>2007s – 2015</a:t>
              </a:r>
              <a:endParaRPr lang="en-US" dirty="0">
                <a:latin typeface="Cairo" pitchFamily="2" charset="-78"/>
                <a:cs typeface="Cairo" pitchFamily="2" charset="-7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F33C60-4A3D-3444-E632-877B7C4E707D}"/>
              </a:ext>
            </a:extLst>
          </p:cNvPr>
          <p:cNvGrpSpPr/>
          <p:nvPr/>
        </p:nvGrpSpPr>
        <p:grpSpPr>
          <a:xfrm>
            <a:off x="6723118" y="2062228"/>
            <a:ext cx="1371600" cy="597362"/>
            <a:chOff x="7502436" y="4328745"/>
            <a:chExt cx="1371600" cy="597362"/>
          </a:xfrm>
        </p:grpSpPr>
        <p:sp>
          <p:nvSpPr>
            <p:cNvPr id="24" name="Text Placeholder 6">
              <a:extLst>
                <a:ext uri="{FF2B5EF4-FFF2-40B4-BE49-F238E27FC236}">
                  <a16:creationId xmlns:a16="http://schemas.microsoft.com/office/drawing/2014/main" id="{EEC752B9-6329-4D07-6E2D-77E4188708C8}"/>
                </a:ext>
              </a:extLst>
            </p:cNvPr>
            <p:cNvSpPr txBox="1">
              <a:spLocks/>
            </p:cNvSpPr>
            <p:nvPr/>
          </p:nvSpPr>
          <p:spPr>
            <a:xfrm>
              <a:off x="7593876" y="4328745"/>
              <a:ext cx="1188720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F7A811"/>
                  </a:solidFill>
                  <a:latin typeface="Cairo Bold" pitchFamily="2" charset="-78"/>
                  <a:cs typeface="Cairo Bold" pitchFamily="2" charset="-78"/>
                </a:rPr>
                <a:t>AI</a:t>
              </a:r>
            </a:p>
          </p:txBody>
        </p:sp>
        <p:sp>
          <p:nvSpPr>
            <p:cNvPr id="25" name="Text Placeholder 15">
              <a:extLst>
                <a:ext uri="{FF2B5EF4-FFF2-40B4-BE49-F238E27FC236}">
                  <a16:creationId xmlns:a16="http://schemas.microsoft.com/office/drawing/2014/main" id="{B01551DE-C675-9337-24D5-5676651A43BB}"/>
                </a:ext>
              </a:extLst>
            </p:cNvPr>
            <p:cNvSpPr txBox="1">
              <a:spLocks/>
            </p:cNvSpPr>
            <p:nvPr/>
          </p:nvSpPr>
          <p:spPr>
            <a:xfrm>
              <a:off x="7502436" y="4651787"/>
              <a:ext cx="137160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Cairo" pitchFamily="2" charset="-78"/>
                  <a:cs typeface="Cairo" pitchFamily="2" charset="-78"/>
                </a:rPr>
                <a:t>2022 - 2025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CBBAB18-B103-7044-62A4-60E1802E2395}"/>
              </a:ext>
            </a:extLst>
          </p:cNvPr>
          <p:cNvGrpSpPr/>
          <p:nvPr/>
        </p:nvGrpSpPr>
        <p:grpSpPr>
          <a:xfrm>
            <a:off x="5051210" y="2363640"/>
            <a:ext cx="1371600" cy="597362"/>
            <a:chOff x="5830528" y="4630157"/>
            <a:chExt cx="1371600" cy="597362"/>
          </a:xfrm>
        </p:grpSpPr>
        <p:sp>
          <p:nvSpPr>
            <p:cNvPr id="26" name="Text Placeholder 6">
              <a:extLst>
                <a:ext uri="{FF2B5EF4-FFF2-40B4-BE49-F238E27FC236}">
                  <a16:creationId xmlns:a16="http://schemas.microsoft.com/office/drawing/2014/main" id="{8316B579-4F53-1DEE-8736-ECCF1FBAB8CE}"/>
                </a:ext>
              </a:extLst>
            </p:cNvPr>
            <p:cNvSpPr txBox="1">
              <a:spLocks/>
            </p:cNvSpPr>
            <p:nvPr/>
          </p:nvSpPr>
          <p:spPr>
            <a:xfrm>
              <a:off x="5921968" y="4630157"/>
              <a:ext cx="1188720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F7A811"/>
                  </a:solidFill>
                  <a:latin typeface="Cairo Bold" pitchFamily="2" charset="-78"/>
                  <a:cs typeface="Cairo Bold" pitchFamily="2" charset="-78"/>
                </a:rPr>
                <a:t>Cloud</a:t>
              </a:r>
            </a:p>
          </p:txBody>
        </p:sp>
        <p:sp>
          <p:nvSpPr>
            <p:cNvPr id="27" name="Text Placeholder 15">
              <a:extLst>
                <a:ext uri="{FF2B5EF4-FFF2-40B4-BE49-F238E27FC236}">
                  <a16:creationId xmlns:a16="http://schemas.microsoft.com/office/drawing/2014/main" id="{0F757FD3-21FC-2BC6-68D0-B7C33C800BA7}"/>
                </a:ext>
              </a:extLst>
            </p:cNvPr>
            <p:cNvSpPr txBox="1">
              <a:spLocks/>
            </p:cNvSpPr>
            <p:nvPr/>
          </p:nvSpPr>
          <p:spPr>
            <a:xfrm>
              <a:off x="5830528" y="4953199"/>
              <a:ext cx="137160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>
                  <a:latin typeface="Cairo" pitchFamily="2" charset="-78"/>
                  <a:cs typeface="Cairo" pitchFamily="2" charset="-78"/>
                </a:rPr>
                <a:t>2012 - 2017</a:t>
              </a:r>
            </a:p>
          </p:txBody>
        </p:sp>
      </p:grpSp>
      <p:pic>
        <p:nvPicPr>
          <p:cNvPr id="10" name="Graphic 44">
            <a:extLst>
              <a:ext uri="{FF2B5EF4-FFF2-40B4-BE49-F238E27FC236}">
                <a16:creationId xmlns:a16="http://schemas.microsoft.com/office/drawing/2014/main" id="{300CC184-0CC0-4FB7-883C-29069EEFD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0318" y="1458312"/>
            <a:ext cx="457200" cy="457200"/>
          </a:xfrm>
          <a:prstGeom prst="rect">
            <a:avLst/>
          </a:prstGeom>
        </p:spPr>
      </p:pic>
      <p:pic>
        <p:nvPicPr>
          <p:cNvPr id="11" name="Graphic 46">
            <a:extLst>
              <a:ext uri="{FF2B5EF4-FFF2-40B4-BE49-F238E27FC236}">
                <a16:creationId xmlns:a16="http://schemas.microsoft.com/office/drawing/2014/main" id="{83903A82-DAC9-9527-AF4A-8ED143BB2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2690" y="1684720"/>
            <a:ext cx="548640" cy="548640"/>
          </a:xfrm>
          <a:prstGeom prst="rect">
            <a:avLst/>
          </a:prstGeom>
        </p:spPr>
      </p:pic>
      <p:pic>
        <p:nvPicPr>
          <p:cNvPr id="12" name="Graphic 48">
            <a:extLst>
              <a:ext uri="{FF2B5EF4-FFF2-40B4-BE49-F238E27FC236}">
                <a16:creationId xmlns:a16="http://schemas.microsoft.com/office/drawing/2014/main" id="{8546648A-EAA5-6DC9-2C59-BFA0C7538F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8203" y="1919155"/>
            <a:ext cx="457200" cy="457200"/>
          </a:xfrm>
          <a:prstGeom prst="rect">
            <a:avLst/>
          </a:prstGeom>
        </p:spPr>
      </p:pic>
      <p:pic>
        <p:nvPicPr>
          <p:cNvPr id="13" name="Graphic 50">
            <a:extLst>
              <a:ext uri="{FF2B5EF4-FFF2-40B4-BE49-F238E27FC236}">
                <a16:creationId xmlns:a16="http://schemas.microsoft.com/office/drawing/2014/main" id="{8BDC96AD-CB19-2940-EB58-D470EB6FC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65161" y="2035243"/>
            <a:ext cx="457200" cy="457200"/>
          </a:xfrm>
          <a:prstGeom prst="rect">
            <a:avLst/>
          </a:prstGeom>
        </p:spPr>
      </p:pic>
      <p:pic>
        <p:nvPicPr>
          <p:cNvPr id="14" name="Graphic 52">
            <a:extLst>
              <a:ext uri="{FF2B5EF4-FFF2-40B4-BE49-F238E27FC236}">
                <a16:creationId xmlns:a16="http://schemas.microsoft.com/office/drawing/2014/main" id="{BB4F0BAF-7F29-3A39-80E7-56F2AC850D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2119" y="2109476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0"/>
          <p:cNvGrpSpPr/>
          <p:nvPr/>
        </p:nvGrpSpPr>
        <p:grpSpPr>
          <a:xfrm>
            <a:off x="0" y="0"/>
            <a:ext cx="9144000" cy="1293059"/>
            <a:chOff x="0" y="0"/>
            <a:chExt cx="12192000" cy="1724078"/>
          </a:xfrm>
        </p:grpSpPr>
        <p:sp>
          <p:nvSpPr>
            <p:cNvPr id="114" name="Google Shape;114;p20"/>
            <p:cNvSpPr/>
            <p:nvPr/>
          </p:nvSpPr>
          <p:spPr>
            <a:xfrm>
              <a:off x="0" y="0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45" y="210921"/>
              <a:ext cx="62448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/>
            <p:cNvSpPr/>
            <p:nvPr/>
          </p:nvSpPr>
          <p:spPr>
            <a:xfrm>
              <a:off x="11327042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0" y="1698678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1251494" y="158183"/>
            <a:ext cx="6641012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0" indent="-114300">
              <a:lnSpc>
                <a:spcPct val="72000"/>
              </a:lnSpc>
            </a:pPr>
            <a:r>
              <a:rPr lang="en" dirty="0"/>
              <a:t>The </a:t>
            </a:r>
            <a:r>
              <a:rPr lang="en" dirty="0">
                <a:solidFill>
                  <a:srgbClr val="FFFFFF"/>
                </a:solidFill>
              </a:rPr>
              <a:t>impact of </a:t>
            </a:r>
            <a:r>
              <a:rPr lang="en" dirty="0">
                <a:solidFill>
                  <a:srgbClr val="F89F1C"/>
                </a:solidFill>
              </a:rPr>
              <a:t>protocols 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CCC12-D2CF-83C8-2DB8-19D2E493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359" y="4623287"/>
            <a:ext cx="1032641" cy="4421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DB0ACD-E1EE-43AB-C7C7-BE2ED0A2C09E}"/>
              </a:ext>
            </a:extLst>
          </p:cNvPr>
          <p:cNvGrpSpPr/>
          <p:nvPr/>
        </p:nvGrpSpPr>
        <p:grpSpPr>
          <a:xfrm>
            <a:off x="67253" y="2567073"/>
            <a:ext cx="2603067" cy="1093904"/>
            <a:chOff x="612775" y="2606040"/>
            <a:chExt cx="3486294" cy="1645920"/>
          </a:xfrm>
        </p:grpSpPr>
        <p:sp>
          <p:nvSpPr>
            <p:cNvPr id="19" name="Google Shape;2393;p14">
              <a:extLst>
                <a:ext uri="{FF2B5EF4-FFF2-40B4-BE49-F238E27FC236}">
                  <a16:creationId xmlns:a16="http://schemas.microsoft.com/office/drawing/2014/main" id="{A1702613-0D3C-252D-C274-1376FE71BA03}"/>
                </a:ext>
              </a:extLst>
            </p:cNvPr>
            <p:cNvSpPr/>
            <p:nvPr/>
          </p:nvSpPr>
          <p:spPr>
            <a:xfrm>
              <a:off x="612775" y="2606040"/>
              <a:ext cx="3486294" cy="1645920"/>
            </a:xfrm>
            <a:prstGeom prst="roundRect">
              <a:avLst>
                <a:gd name="adj" fmla="val 9910"/>
              </a:avLst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20" name="Google Shape;2394;p14">
              <a:extLst>
                <a:ext uri="{FF2B5EF4-FFF2-40B4-BE49-F238E27FC236}">
                  <a16:creationId xmlns:a16="http://schemas.microsoft.com/office/drawing/2014/main" id="{E7FCBC44-FC88-49FF-F423-B927FAF5D1BB}"/>
                </a:ext>
              </a:extLst>
            </p:cNvPr>
            <p:cNvSpPr/>
            <p:nvPr/>
          </p:nvSpPr>
          <p:spPr>
            <a:xfrm>
              <a:off x="612775" y="2606990"/>
              <a:ext cx="3486294" cy="426652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222533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21" name="Google Shape;2403;p14">
              <a:extLst>
                <a:ext uri="{FF2B5EF4-FFF2-40B4-BE49-F238E27FC236}">
                  <a16:creationId xmlns:a16="http://schemas.microsoft.com/office/drawing/2014/main" id="{821F220E-BF39-A82C-F6B9-FDFCA4D6FDD9}"/>
                </a:ext>
              </a:extLst>
            </p:cNvPr>
            <p:cNvCxnSpPr/>
            <p:nvPr/>
          </p:nvCxnSpPr>
          <p:spPr>
            <a:xfrm>
              <a:off x="812944" y="3644942"/>
              <a:ext cx="3051154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" name="Text Placeholder 6">
              <a:extLst>
                <a:ext uri="{FF2B5EF4-FFF2-40B4-BE49-F238E27FC236}">
                  <a16:creationId xmlns:a16="http://schemas.microsoft.com/office/drawing/2014/main" id="{4AFD0A20-8C5B-5DFF-D12A-CB8DD7AE074B}"/>
                </a:ext>
              </a:extLst>
            </p:cNvPr>
            <p:cNvSpPr txBox="1">
              <a:spLocks/>
            </p:cNvSpPr>
            <p:nvPr/>
          </p:nvSpPr>
          <p:spPr>
            <a:xfrm>
              <a:off x="749300" y="2672597"/>
              <a:ext cx="3183082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Simple Mail Transfer Protocol </a:t>
              </a:r>
              <a:r>
                <a:rPr lang="pt-BR" sz="1050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(SMTP)</a:t>
              </a:r>
            </a:p>
          </p:txBody>
        </p:sp>
        <p:sp>
          <p:nvSpPr>
            <p:cNvPr id="23" name="Text Placeholder 15">
              <a:extLst>
                <a:ext uri="{FF2B5EF4-FFF2-40B4-BE49-F238E27FC236}">
                  <a16:creationId xmlns:a16="http://schemas.microsoft.com/office/drawing/2014/main" id="{ADAB50B4-BE46-3D0D-3AF2-9191377D3D45}"/>
                </a:ext>
              </a:extLst>
            </p:cNvPr>
            <p:cNvSpPr txBox="1">
              <a:spLocks/>
            </p:cNvSpPr>
            <p:nvPr/>
          </p:nvSpPr>
          <p:spPr>
            <a:xfrm>
              <a:off x="749299" y="3227746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E-mail clients</a:t>
              </a:r>
            </a:p>
          </p:txBody>
        </p:sp>
        <p:sp>
          <p:nvSpPr>
            <p:cNvPr id="24" name="Text Placeholder 16">
              <a:extLst>
                <a:ext uri="{FF2B5EF4-FFF2-40B4-BE49-F238E27FC236}">
                  <a16:creationId xmlns:a16="http://schemas.microsoft.com/office/drawing/2014/main" id="{160979C0-2DAC-A3E0-FC1C-1FA2773A79D2}"/>
                </a:ext>
              </a:extLst>
            </p:cNvPr>
            <p:cNvSpPr txBox="1">
              <a:spLocks/>
            </p:cNvSpPr>
            <p:nvPr/>
          </p:nvSpPr>
          <p:spPr>
            <a:xfrm>
              <a:off x="749299" y="3806937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E-mail servers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523756-A998-A6DA-0981-DE240B726780}"/>
              </a:ext>
            </a:extLst>
          </p:cNvPr>
          <p:cNvGrpSpPr/>
          <p:nvPr/>
        </p:nvGrpSpPr>
        <p:grpSpPr>
          <a:xfrm>
            <a:off x="3104827" y="2573567"/>
            <a:ext cx="2732954" cy="1093905"/>
            <a:chOff x="4332254" y="2606040"/>
            <a:chExt cx="3486294" cy="1645920"/>
          </a:xfrm>
        </p:grpSpPr>
        <p:sp>
          <p:nvSpPr>
            <p:cNvPr id="13" name="Google Shape;2393;p14">
              <a:extLst>
                <a:ext uri="{FF2B5EF4-FFF2-40B4-BE49-F238E27FC236}">
                  <a16:creationId xmlns:a16="http://schemas.microsoft.com/office/drawing/2014/main" id="{162E7941-FE2C-E9AD-565F-F7365ED57C08}"/>
                </a:ext>
              </a:extLst>
            </p:cNvPr>
            <p:cNvSpPr/>
            <p:nvPr/>
          </p:nvSpPr>
          <p:spPr>
            <a:xfrm>
              <a:off x="4332254" y="2606040"/>
              <a:ext cx="3486294" cy="1645920"/>
            </a:xfrm>
            <a:prstGeom prst="roundRect">
              <a:avLst>
                <a:gd name="adj" fmla="val 9814"/>
              </a:avLst>
            </a:prstGeom>
            <a:solidFill>
              <a:schemeClr val="lt1"/>
            </a:solidFill>
            <a:ln w="9525" cap="flat" cmpd="sng">
              <a:solidFill>
                <a:srgbClr val="5C648A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14" name="Google Shape;2394;p14">
              <a:extLst>
                <a:ext uri="{FF2B5EF4-FFF2-40B4-BE49-F238E27FC236}">
                  <a16:creationId xmlns:a16="http://schemas.microsoft.com/office/drawing/2014/main" id="{542D8B74-BFDE-10AF-2798-CC791D9AE64C}"/>
                </a:ext>
              </a:extLst>
            </p:cNvPr>
            <p:cNvSpPr/>
            <p:nvPr/>
          </p:nvSpPr>
          <p:spPr>
            <a:xfrm>
              <a:off x="4332254" y="2606990"/>
              <a:ext cx="3486294" cy="426652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5C648A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15" name="Google Shape;2403;p14">
              <a:extLst>
                <a:ext uri="{FF2B5EF4-FFF2-40B4-BE49-F238E27FC236}">
                  <a16:creationId xmlns:a16="http://schemas.microsoft.com/office/drawing/2014/main" id="{F35E876E-7A07-9E82-10CF-D92D1801EF35}"/>
                </a:ext>
              </a:extLst>
            </p:cNvPr>
            <p:cNvCxnSpPr/>
            <p:nvPr/>
          </p:nvCxnSpPr>
          <p:spPr>
            <a:xfrm>
              <a:off x="4532423" y="3644942"/>
              <a:ext cx="3051154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4417D64E-B3D8-7ECA-BA88-43C0D3FFCD2C}"/>
                </a:ext>
              </a:extLst>
            </p:cNvPr>
            <p:cNvSpPr txBox="1">
              <a:spLocks/>
            </p:cNvSpPr>
            <p:nvPr/>
          </p:nvSpPr>
          <p:spPr>
            <a:xfrm>
              <a:off x="4486064" y="2672597"/>
              <a:ext cx="3097514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da-DK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Hyper-Text Transfer Protocol </a:t>
              </a:r>
              <a:r>
                <a:rPr lang="da-DK" sz="1050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(HTTP)</a:t>
              </a:r>
            </a:p>
          </p:txBody>
        </p:sp>
        <p:sp>
          <p:nvSpPr>
            <p:cNvPr id="17" name="Text Placeholder 29">
              <a:extLst>
                <a:ext uri="{FF2B5EF4-FFF2-40B4-BE49-F238E27FC236}">
                  <a16:creationId xmlns:a16="http://schemas.microsoft.com/office/drawing/2014/main" id="{1AF7D4C7-F967-1813-7116-E0CFCB087B80}"/>
                </a:ext>
              </a:extLst>
            </p:cNvPr>
            <p:cNvSpPr txBox="1">
              <a:spLocks/>
            </p:cNvSpPr>
            <p:nvPr/>
          </p:nvSpPr>
          <p:spPr>
            <a:xfrm>
              <a:off x="4482229" y="3227746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200" dirty="0">
                  <a:latin typeface="Cairo" pitchFamily="2" charset="-78"/>
                  <a:cs typeface="Cairo" pitchFamily="2" charset="-78"/>
                </a:rPr>
                <a:t>Web browsers</a:t>
              </a:r>
            </a:p>
          </p:txBody>
        </p:sp>
        <p:sp>
          <p:nvSpPr>
            <p:cNvPr id="18" name="Text Placeholder 47">
              <a:extLst>
                <a:ext uri="{FF2B5EF4-FFF2-40B4-BE49-F238E27FC236}">
                  <a16:creationId xmlns:a16="http://schemas.microsoft.com/office/drawing/2014/main" id="{7E998088-A793-F754-EE25-712A198AF22D}"/>
                </a:ext>
              </a:extLst>
            </p:cNvPr>
            <p:cNvSpPr txBox="1">
              <a:spLocks/>
            </p:cNvSpPr>
            <p:nvPr/>
          </p:nvSpPr>
          <p:spPr>
            <a:xfrm>
              <a:off x="4482229" y="3806937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200" dirty="0">
                  <a:latin typeface="Cairo" pitchFamily="2" charset="-78"/>
                  <a:cs typeface="Cairo" pitchFamily="2" charset="-78"/>
                </a:rPr>
                <a:t>Web servers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5B2C74-5057-C34E-704F-E9D849333C94}"/>
              </a:ext>
            </a:extLst>
          </p:cNvPr>
          <p:cNvGrpSpPr/>
          <p:nvPr/>
        </p:nvGrpSpPr>
        <p:grpSpPr>
          <a:xfrm>
            <a:off x="6032002" y="2567074"/>
            <a:ext cx="2952723" cy="1093904"/>
            <a:chOff x="8051734" y="2606040"/>
            <a:chExt cx="3615143" cy="1645920"/>
          </a:xfrm>
        </p:grpSpPr>
        <p:sp>
          <p:nvSpPr>
            <p:cNvPr id="7" name="Google Shape;2393;p14">
              <a:extLst>
                <a:ext uri="{FF2B5EF4-FFF2-40B4-BE49-F238E27FC236}">
                  <a16:creationId xmlns:a16="http://schemas.microsoft.com/office/drawing/2014/main" id="{F7F6596C-0AF4-8803-0B66-0D8909D67673}"/>
                </a:ext>
              </a:extLst>
            </p:cNvPr>
            <p:cNvSpPr/>
            <p:nvPr/>
          </p:nvSpPr>
          <p:spPr>
            <a:xfrm>
              <a:off x="8051734" y="2606040"/>
              <a:ext cx="3486294" cy="1645920"/>
            </a:xfrm>
            <a:prstGeom prst="roundRect">
              <a:avLst>
                <a:gd name="adj" fmla="val 9235"/>
              </a:avLst>
            </a:prstGeom>
            <a:solidFill>
              <a:schemeClr val="lt1"/>
            </a:solidFill>
            <a:ln w="9525" cap="flat" cmpd="sng">
              <a:solidFill>
                <a:srgbClr val="F7A81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8" name="Google Shape;2394;p14">
              <a:extLst>
                <a:ext uri="{FF2B5EF4-FFF2-40B4-BE49-F238E27FC236}">
                  <a16:creationId xmlns:a16="http://schemas.microsoft.com/office/drawing/2014/main" id="{232D8969-3D7F-36A5-0412-5462D0B8D8E8}"/>
                </a:ext>
              </a:extLst>
            </p:cNvPr>
            <p:cNvSpPr/>
            <p:nvPr/>
          </p:nvSpPr>
          <p:spPr>
            <a:xfrm>
              <a:off x="8051734" y="2606990"/>
              <a:ext cx="3486294" cy="426652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F7A811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9" name="Google Shape;2403;p14">
              <a:extLst>
                <a:ext uri="{FF2B5EF4-FFF2-40B4-BE49-F238E27FC236}">
                  <a16:creationId xmlns:a16="http://schemas.microsoft.com/office/drawing/2014/main" id="{D1D3BA3D-7856-E57E-3FAB-6C44C4DDFB29}"/>
                </a:ext>
              </a:extLst>
            </p:cNvPr>
            <p:cNvCxnSpPr/>
            <p:nvPr/>
          </p:nvCxnSpPr>
          <p:spPr>
            <a:xfrm>
              <a:off x="8251903" y="3644942"/>
              <a:ext cx="3051154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Text Placeholder 14">
              <a:extLst>
                <a:ext uri="{FF2B5EF4-FFF2-40B4-BE49-F238E27FC236}">
                  <a16:creationId xmlns:a16="http://schemas.microsoft.com/office/drawing/2014/main" id="{F39407F9-086F-224C-5F8F-B84AEB9C6BAD}"/>
                </a:ext>
              </a:extLst>
            </p:cNvPr>
            <p:cNvSpPr txBox="1">
              <a:spLocks/>
            </p:cNvSpPr>
            <p:nvPr/>
          </p:nvSpPr>
          <p:spPr>
            <a:xfrm>
              <a:off x="8178439" y="2640309"/>
              <a:ext cx="3488438" cy="339321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Various routing protocols </a:t>
              </a:r>
              <a:r>
                <a:rPr lang="en-US" sz="1050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(RIPv2, OSPF, BGP)</a:t>
              </a:r>
              <a:endParaRPr lang="en-US" dirty="0">
                <a:solidFill>
                  <a:schemeClr val="bg1"/>
                </a:solidFill>
                <a:latin typeface="Cairo Bold" pitchFamily="2" charset="-78"/>
                <a:cs typeface="Cairo Bold" pitchFamily="2" charset="-78"/>
              </a:endParaRPr>
            </a:p>
          </p:txBody>
        </p:sp>
        <p:sp>
          <p:nvSpPr>
            <p:cNvPr id="11" name="Text Placeholder 51">
              <a:extLst>
                <a:ext uri="{FF2B5EF4-FFF2-40B4-BE49-F238E27FC236}">
                  <a16:creationId xmlns:a16="http://schemas.microsoft.com/office/drawing/2014/main" id="{BB008055-7D35-019E-AA78-45025090C746}"/>
                </a:ext>
              </a:extLst>
            </p:cNvPr>
            <p:cNvSpPr txBox="1">
              <a:spLocks/>
            </p:cNvSpPr>
            <p:nvPr/>
          </p:nvSpPr>
          <p:spPr>
            <a:xfrm>
              <a:off x="8160984" y="3227746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GB" sz="1200" dirty="0">
                  <a:latin typeface="Cairo" pitchFamily="2" charset="-78"/>
                  <a:cs typeface="Cairo" pitchFamily="2" charset="-78"/>
                </a:rPr>
                <a:t>Static routing</a:t>
              </a:r>
            </a:p>
          </p:txBody>
        </p:sp>
        <p:sp>
          <p:nvSpPr>
            <p:cNvPr id="12" name="Text Placeholder 52">
              <a:extLst>
                <a:ext uri="{FF2B5EF4-FFF2-40B4-BE49-F238E27FC236}">
                  <a16:creationId xmlns:a16="http://schemas.microsoft.com/office/drawing/2014/main" id="{DB9A41CD-CA87-A84C-2858-0FE8F7A02998}"/>
                </a:ext>
              </a:extLst>
            </p:cNvPr>
            <p:cNvSpPr txBox="1">
              <a:spLocks/>
            </p:cNvSpPr>
            <p:nvPr/>
          </p:nvSpPr>
          <p:spPr>
            <a:xfrm>
              <a:off x="8160984" y="3816462"/>
              <a:ext cx="3218571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it-IT" sz="1200" dirty="0">
                  <a:latin typeface="Cairo" pitchFamily="2" charset="-78"/>
                  <a:cs typeface="Cairo" pitchFamily="2" charset="-78"/>
                </a:rPr>
                <a:t>Rise of the Internet</a:t>
              </a:r>
            </a:p>
          </p:txBody>
        </p:sp>
      </p:grpSp>
      <p:sp>
        <p:nvSpPr>
          <p:cNvPr id="6" name="Google Shape;309;p57">
            <a:extLst>
              <a:ext uri="{FF2B5EF4-FFF2-40B4-BE49-F238E27FC236}">
                <a16:creationId xmlns:a16="http://schemas.microsoft.com/office/drawing/2014/main" id="{725734BF-508D-5F9B-96B6-617590DF4490}"/>
              </a:ext>
            </a:extLst>
          </p:cNvPr>
          <p:cNvSpPr txBox="1"/>
          <p:nvPr/>
        </p:nvSpPr>
        <p:spPr>
          <a:xfrm>
            <a:off x="65883" y="1545992"/>
            <a:ext cx="502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-US" sz="2000" i="0" u="none" strike="noStrike" cap="none" dirty="0">
                <a:latin typeface="Cairo" pitchFamily="2" charset="-78"/>
                <a:ea typeface="Calibri"/>
                <a:cs typeface="Cairo" pitchFamily="2" charset="-78"/>
                <a:sym typeface="Calibri"/>
              </a:rPr>
              <a:t>Remember or try to imagine society before ….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1"/>
          <p:cNvGrpSpPr/>
          <p:nvPr/>
        </p:nvGrpSpPr>
        <p:grpSpPr>
          <a:xfrm>
            <a:off x="-11" y="0"/>
            <a:ext cx="9144011" cy="1284377"/>
            <a:chOff x="-15" y="0"/>
            <a:chExt cx="12192015" cy="1712503"/>
          </a:xfrm>
        </p:grpSpPr>
        <p:sp>
          <p:nvSpPr>
            <p:cNvPr id="126" name="Google Shape;126;p21"/>
            <p:cNvSpPr/>
            <p:nvPr/>
          </p:nvSpPr>
          <p:spPr>
            <a:xfrm>
              <a:off x="0" y="0"/>
              <a:ext cx="12192000" cy="1694814"/>
            </a:xfrm>
            <a:custGeom>
              <a:avLst/>
              <a:gdLst/>
              <a:ahLst/>
              <a:cxnLst/>
              <a:rect l="l" t="t" r="r" b="b"/>
              <a:pathLst>
                <a:path w="12192000" h="1694814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694395"/>
                  </a:lnTo>
                  <a:lnTo>
                    <a:pt x="12191974" y="1694395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" name="Google Shape;127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30" y="210921"/>
              <a:ext cx="62447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21"/>
            <p:cNvSpPr/>
            <p:nvPr/>
          </p:nvSpPr>
          <p:spPr>
            <a:xfrm>
              <a:off x="11327025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-15" y="1687103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1665533" y="222717"/>
            <a:ext cx="5812912" cy="8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" indent="101600">
              <a:lnSpc>
                <a:spcPct val="72000"/>
              </a:lnSpc>
            </a:pPr>
            <a:r>
              <a:rPr lang="en" dirty="0"/>
              <a:t>What is Model Context Protocol (MCP)?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47C3-89AB-3A18-0C48-AE12734A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359" y="4623287"/>
            <a:ext cx="1032641" cy="442165"/>
          </a:xfrm>
          <a:prstGeom prst="rect">
            <a:avLst/>
          </a:prstGeom>
        </p:spPr>
      </p:pic>
      <p:sp>
        <p:nvSpPr>
          <p:cNvPr id="2" name="Google Shape;309;p57">
            <a:extLst>
              <a:ext uri="{FF2B5EF4-FFF2-40B4-BE49-F238E27FC236}">
                <a16:creationId xmlns:a16="http://schemas.microsoft.com/office/drawing/2014/main" id="{13DDD7B2-A1D2-B872-2107-5FA3929485C9}"/>
              </a:ext>
            </a:extLst>
          </p:cNvPr>
          <p:cNvSpPr txBox="1"/>
          <p:nvPr/>
        </p:nvSpPr>
        <p:spPr>
          <a:xfrm>
            <a:off x="-12048" y="1312197"/>
            <a:ext cx="5029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ea typeface="Calibri"/>
                <a:cs typeface="Cairo"/>
              </a:rPr>
              <a:t>USB-C of Artificial Intelligence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B7E3FC-C365-6992-1930-9281BD629DEA}"/>
              </a:ext>
            </a:extLst>
          </p:cNvPr>
          <p:cNvGrpSpPr/>
          <p:nvPr/>
        </p:nvGrpSpPr>
        <p:grpSpPr>
          <a:xfrm>
            <a:off x="99724" y="1885171"/>
            <a:ext cx="3985174" cy="2194559"/>
            <a:chOff x="612774" y="2606040"/>
            <a:chExt cx="5303521" cy="2194560"/>
          </a:xfrm>
        </p:grpSpPr>
        <p:sp>
          <p:nvSpPr>
            <p:cNvPr id="17" name="Google Shape;2393;p14">
              <a:extLst>
                <a:ext uri="{FF2B5EF4-FFF2-40B4-BE49-F238E27FC236}">
                  <a16:creationId xmlns:a16="http://schemas.microsoft.com/office/drawing/2014/main" id="{307F5FED-3251-9567-8893-80F78A13164B}"/>
                </a:ext>
              </a:extLst>
            </p:cNvPr>
            <p:cNvSpPr/>
            <p:nvPr/>
          </p:nvSpPr>
          <p:spPr>
            <a:xfrm>
              <a:off x="612775" y="2606040"/>
              <a:ext cx="5303520" cy="2194560"/>
            </a:xfrm>
            <a:prstGeom prst="roundRect">
              <a:avLst>
                <a:gd name="adj" fmla="val 6727"/>
              </a:avLst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18" name="Google Shape;2394;p14">
              <a:extLst>
                <a:ext uri="{FF2B5EF4-FFF2-40B4-BE49-F238E27FC236}">
                  <a16:creationId xmlns:a16="http://schemas.microsoft.com/office/drawing/2014/main" id="{CFEFC827-20B0-5D6D-616E-8C03765975E2}"/>
                </a:ext>
              </a:extLst>
            </p:cNvPr>
            <p:cNvSpPr/>
            <p:nvPr/>
          </p:nvSpPr>
          <p:spPr>
            <a:xfrm>
              <a:off x="612774" y="2606990"/>
              <a:ext cx="5303519" cy="426652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222533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19" name="Google Shape;2403;p14">
              <a:extLst>
                <a:ext uri="{FF2B5EF4-FFF2-40B4-BE49-F238E27FC236}">
                  <a16:creationId xmlns:a16="http://schemas.microsoft.com/office/drawing/2014/main" id="{A6942C96-9749-7325-AB14-E5117F49C2C5}"/>
                </a:ext>
              </a:extLst>
            </p:cNvPr>
            <p:cNvCxnSpPr>
              <a:cxnSpLocks/>
            </p:cNvCxnSpPr>
            <p:nvPr/>
          </p:nvCxnSpPr>
          <p:spPr>
            <a:xfrm>
              <a:off x="818515" y="3644942"/>
              <a:ext cx="489204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" name="Text Placeholder 6">
              <a:extLst>
                <a:ext uri="{FF2B5EF4-FFF2-40B4-BE49-F238E27FC236}">
                  <a16:creationId xmlns:a16="http://schemas.microsoft.com/office/drawing/2014/main" id="{66D54591-0646-9391-F186-258BE117C646}"/>
                </a:ext>
              </a:extLst>
            </p:cNvPr>
            <p:cNvSpPr txBox="1">
              <a:spLocks/>
            </p:cNvSpPr>
            <p:nvPr/>
          </p:nvSpPr>
          <p:spPr>
            <a:xfrm>
              <a:off x="749300" y="2672597"/>
              <a:ext cx="4845846" cy="31349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/>
                </a:rPr>
                <a:t>Anthropic released MCP in late Nov 24 </a:t>
              </a:r>
            </a:p>
          </p:txBody>
        </p:sp>
        <p:sp>
          <p:nvSpPr>
            <p:cNvPr id="21" name="Text Placeholder 15">
              <a:extLst>
                <a:ext uri="{FF2B5EF4-FFF2-40B4-BE49-F238E27FC236}">
                  <a16:creationId xmlns:a16="http://schemas.microsoft.com/office/drawing/2014/main" id="{6179629B-3DF8-7FA0-9705-F3BF3CF05023}"/>
                </a:ext>
              </a:extLst>
            </p:cNvPr>
            <p:cNvSpPr txBox="1">
              <a:spLocks/>
            </p:cNvSpPr>
            <p:nvPr/>
          </p:nvSpPr>
          <p:spPr>
            <a:xfrm>
              <a:off x="749299" y="3227746"/>
              <a:ext cx="4765676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Since then over 16,000 MCP servers have been made available</a:t>
              </a:r>
            </a:p>
          </p:txBody>
        </p:sp>
        <p:sp>
          <p:nvSpPr>
            <p:cNvPr id="22" name="Text Placeholder 16">
              <a:extLst>
                <a:ext uri="{FF2B5EF4-FFF2-40B4-BE49-F238E27FC236}">
                  <a16:creationId xmlns:a16="http://schemas.microsoft.com/office/drawing/2014/main" id="{B6C3B232-C107-D774-72A7-F3110F50A369}"/>
                </a:ext>
              </a:extLst>
            </p:cNvPr>
            <p:cNvSpPr txBox="1">
              <a:spLocks/>
            </p:cNvSpPr>
            <p:nvPr/>
          </p:nvSpPr>
          <p:spPr>
            <a:xfrm>
              <a:off x="749299" y="3806937"/>
              <a:ext cx="489204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Embraced universally by Microsoft, Google, </a:t>
              </a:r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openAI</a:t>
              </a:r>
              <a:r>
                <a:rPr lang="en-US" sz="1200" dirty="0">
                  <a:latin typeface="Cairo" pitchFamily="2" charset="-78"/>
                  <a:cs typeface="Cairo" pitchFamily="2" charset="-78"/>
                </a:rPr>
                <a:t>, GitHub, AWS</a:t>
              </a:r>
            </a:p>
          </p:txBody>
        </p:sp>
        <p:cxnSp>
          <p:nvCxnSpPr>
            <p:cNvPr id="23" name="Google Shape;2403;p14">
              <a:extLst>
                <a:ext uri="{FF2B5EF4-FFF2-40B4-BE49-F238E27FC236}">
                  <a16:creationId xmlns:a16="http://schemas.microsoft.com/office/drawing/2014/main" id="{4D335BF5-4D40-F8AC-553B-DBD9D80E6C2D}"/>
                </a:ext>
              </a:extLst>
            </p:cNvPr>
            <p:cNvCxnSpPr>
              <a:cxnSpLocks/>
            </p:cNvCxnSpPr>
            <p:nvPr/>
          </p:nvCxnSpPr>
          <p:spPr>
            <a:xfrm>
              <a:off x="818515" y="4224133"/>
              <a:ext cx="489204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" name="Text Placeholder 16">
              <a:extLst>
                <a:ext uri="{FF2B5EF4-FFF2-40B4-BE49-F238E27FC236}">
                  <a16:creationId xmlns:a16="http://schemas.microsoft.com/office/drawing/2014/main" id="{9CF3A790-87A1-722E-758B-9F79449F2C0C}"/>
                </a:ext>
              </a:extLst>
            </p:cNvPr>
            <p:cNvSpPr txBox="1">
              <a:spLocks/>
            </p:cNvSpPr>
            <p:nvPr/>
          </p:nvSpPr>
          <p:spPr>
            <a:xfrm>
              <a:off x="749299" y="4386128"/>
              <a:ext cx="489204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Added to the new CCNP: Automation track 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EDD4C2-C42A-0CD5-4974-FCF0BE4A138B}"/>
              </a:ext>
            </a:extLst>
          </p:cNvPr>
          <p:cNvGrpSpPr/>
          <p:nvPr/>
        </p:nvGrpSpPr>
        <p:grpSpPr>
          <a:xfrm>
            <a:off x="4159539" y="1885171"/>
            <a:ext cx="3439652" cy="1986742"/>
            <a:chOff x="6146800" y="2606040"/>
            <a:chExt cx="5303521" cy="2194560"/>
          </a:xfrm>
        </p:grpSpPr>
        <p:sp>
          <p:nvSpPr>
            <p:cNvPr id="11" name="Google Shape;2393;p14">
              <a:extLst>
                <a:ext uri="{FF2B5EF4-FFF2-40B4-BE49-F238E27FC236}">
                  <a16:creationId xmlns:a16="http://schemas.microsoft.com/office/drawing/2014/main" id="{8C145F69-D155-63F5-12D0-FA911DDFB6C1}"/>
                </a:ext>
              </a:extLst>
            </p:cNvPr>
            <p:cNvSpPr/>
            <p:nvPr/>
          </p:nvSpPr>
          <p:spPr>
            <a:xfrm>
              <a:off x="6146801" y="2606040"/>
              <a:ext cx="5303520" cy="2194560"/>
            </a:xfrm>
            <a:prstGeom prst="roundRect">
              <a:avLst>
                <a:gd name="adj" fmla="val 6727"/>
              </a:avLst>
            </a:prstGeom>
            <a:solidFill>
              <a:schemeClr val="lt1"/>
            </a:solidFill>
            <a:ln w="9525" cap="flat" cmpd="sng">
              <a:solidFill>
                <a:srgbClr val="5C648A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12" name="Google Shape;2394;p14">
              <a:extLst>
                <a:ext uri="{FF2B5EF4-FFF2-40B4-BE49-F238E27FC236}">
                  <a16:creationId xmlns:a16="http://schemas.microsoft.com/office/drawing/2014/main" id="{F91944B9-7564-2711-9B60-90B4FAA24508}"/>
                </a:ext>
              </a:extLst>
            </p:cNvPr>
            <p:cNvSpPr/>
            <p:nvPr/>
          </p:nvSpPr>
          <p:spPr>
            <a:xfrm>
              <a:off x="6146800" y="2606990"/>
              <a:ext cx="5303519" cy="426652"/>
            </a:xfrm>
            <a:prstGeom prst="round2SameRect">
              <a:avLst>
                <a:gd name="adj1" fmla="val 37660"/>
                <a:gd name="adj2" fmla="val 0"/>
              </a:avLst>
            </a:prstGeom>
            <a:solidFill>
              <a:srgbClr val="5C648A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13" name="Google Shape;2403;p14">
              <a:extLst>
                <a:ext uri="{FF2B5EF4-FFF2-40B4-BE49-F238E27FC236}">
                  <a16:creationId xmlns:a16="http://schemas.microsoft.com/office/drawing/2014/main" id="{FD91F4BF-1643-4C6A-5B0B-624E38BCD588}"/>
                </a:ext>
              </a:extLst>
            </p:cNvPr>
            <p:cNvCxnSpPr>
              <a:cxnSpLocks/>
            </p:cNvCxnSpPr>
            <p:nvPr/>
          </p:nvCxnSpPr>
          <p:spPr>
            <a:xfrm>
              <a:off x="6352541" y="3644942"/>
              <a:ext cx="489204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Text Placeholder 6">
              <a:extLst>
                <a:ext uri="{FF2B5EF4-FFF2-40B4-BE49-F238E27FC236}">
                  <a16:creationId xmlns:a16="http://schemas.microsoft.com/office/drawing/2014/main" id="{424C5D07-DC7A-96F4-E43A-731223CA6E13}"/>
                </a:ext>
              </a:extLst>
            </p:cNvPr>
            <p:cNvSpPr txBox="1">
              <a:spLocks/>
            </p:cNvSpPr>
            <p:nvPr/>
          </p:nvSpPr>
          <p:spPr>
            <a:xfrm>
              <a:off x="6283326" y="2672597"/>
              <a:ext cx="4845846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Client / Server Architecture</a:t>
              </a:r>
            </a:p>
          </p:txBody>
        </p:sp>
        <p:sp>
          <p:nvSpPr>
            <p:cNvPr id="15" name="Text Placeholder 15">
              <a:extLst>
                <a:ext uri="{FF2B5EF4-FFF2-40B4-BE49-F238E27FC236}">
                  <a16:creationId xmlns:a16="http://schemas.microsoft.com/office/drawing/2014/main" id="{9EDF0883-507B-5B18-11CE-54FBF686DEDC}"/>
                </a:ext>
              </a:extLst>
            </p:cNvPr>
            <p:cNvSpPr txBox="1">
              <a:spLocks/>
            </p:cNvSpPr>
            <p:nvPr/>
          </p:nvSpPr>
          <p:spPr>
            <a:xfrm>
              <a:off x="6283325" y="3227746"/>
              <a:ext cx="4765676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MCP Servers offer tools</a:t>
              </a:r>
            </a:p>
          </p:txBody>
        </p:sp>
        <p:sp>
          <p:nvSpPr>
            <p:cNvPr id="16" name="Text Placeholder 16">
              <a:extLst>
                <a:ext uri="{FF2B5EF4-FFF2-40B4-BE49-F238E27FC236}">
                  <a16:creationId xmlns:a16="http://schemas.microsoft.com/office/drawing/2014/main" id="{848E5EAF-7FC9-5425-D192-C159A80043B4}"/>
                </a:ext>
              </a:extLst>
            </p:cNvPr>
            <p:cNvSpPr txBox="1">
              <a:spLocks/>
            </p:cNvSpPr>
            <p:nvPr/>
          </p:nvSpPr>
          <p:spPr>
            <a:xfrm>
              <a:off x="6283325" y="3806937"/>
              <a:ext cx="4892040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MCP Client discover and can utilize tools</a:t>
              </a:r>
            </a:p>
          </p:txBody>
        </p:sp>
      </p:grpSp>
      <p:sp>
        <p:nvSpPr>
          <p:cNvPr id="7" name="Google Shape;2394;p14">
            <a:extLst>
              <a:ext uri="{FF2B5EF4-FFF2-40B4-BE49-F238E27FC236}">
                <a16:creationId xmlns:a16="http://schemas.microsoft.com/office/drawing/2014/main" id="{5BDC5B94-D09F-32F5-70A7-7515DC56CC22}"/>
              </a:ext>
            </a:extLst>
          </p:cNvPr>
          <p:cNvSpPr/>
          <p:nvPr/>
        </p:nvSpPr>
        <p:spPr>
          <a:xfrm>
            <a:off x="4159539" y="4167554"/>
            <a:ext cx="4192991" cy="549161"/>
          </a:xfrm>
          <a:prstGeom prst="round2SameRect">
            <a:avLst>
              <a:gd name="adj1" fmla="val 28572"/>
              <a:gd name="adj2" fmla="val 0"/>
            </a:avLst>
          </a:prstGeom>
          <a:solidFill>
            <a:srgbClr val="242730"/>
          </a:solidFill>
          <a:ln>
            <a:noFill/>
          </a:ln>
        </p:spPr>
        <p:txBody>
          <a:bodyPr spcFirstLastPara="1" wrap="square" lIns="91400" tIns="0" rIns="91400" bIns="1800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000000"/>
              </a:solidFill>
              <a:latin typeface="Cairo" pitchFamily="2" charset="-78"/>
              <a:cs typeface="Cairo" pitchFamily="2" charset="-78"/>
              <a:sym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DE6122-7BDA-D6EB-369A-DAE0F8E7F908}"/>
              </a:ext>
            </a:extLst>
          </p:cNvPr>
          <p:cNvGrpSpPr/>
          <p:nvPr/>
        </p:nvGrpSpPr>
        <p:grpSpPr>
          <a:xfrm>
            <a:off x="2308" y="4174049"/>
            <a:ext cx="4089082" cy="549160"/>
            <a:chOff x="612774" y="5031299"/>
            <a:chExt cx="5303519" cy="640080"/>
          </a:xfrm>
        </p:grpSpPr>
        <p:sp>
          <p:nvSpPr>
            <p:cNvPr id="9" name="Google Shape;2394;p14">
              <a:extLst>
                <a:ext uri="{FF2B5EF4-FFF2-40B4-BE49-F238E27FC236}">
                  <a16:creationId xmlns:a16="http://schemas.microsoft.com/office/drawing/2014/main" id="{3850DC54-A321-2EEB-9150-CFCC669B1741}"/>
                </a:ext>
              </a:extLst>
            </p:cNvPr>
            <p:cNvSpPr/>
            <p:nvPr/>
          </p:nvSpPr>
          <p:spPr>
            <a:xfrm>
              <a:off x="612774" y="5031299"/>
              <a:ext cx="5303519" cy="640080"/>
            </a:xfrm>
            <a:prstGeom prst="round2SameRect">
              <a:avLst>
                <a:gd name="adj1" fmla="val 26588"/>
                <a:gd name="adj2" fmla="val 0"/>
              </a:avLst>
            </a:prstGeom>
            <a:solidFill>
              <a:srgbClr val="F7A811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10" name="Text Placeholder 6">
              <a:extLst>
                <a:ext uri="{FF2B5EF4-FFF2-40B4-BE49-F238E27FC236}">
                  <a16:creationId xmlns:a16="http://schemas.microsoft.com/office/drawing/2014/main" id="{DC25CBED-52D4-A886-36DA-95793B785E89}"/>
                </a:ext>
              </a:extLst>
            </p:cNvPr>
            <p:cNvSpPr txBox="1">
              <a:spLocks/>
            </p:cNvSpPr>
            <p:nvPr/>
          </p:nvSpPr>
          <p:spPr>
            <a:xfrm>
              <a:off x="749300" y="5109606"/>
              <a:ext cx="4845846" cy="31349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MCP Server can be anything from a REST API, a database, a Python script</a:t>
              </a:r>
            </a:p>
          </p:txBody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3A7F8C2-5BC5-AFDA-3E20-E1E26FF29A61}"/>
              </a:ext>
            </a:extLst>
          </p:cNvPr>
          <p:cNvSpPr txBox="1">
            <a:spLocks/>
          </p:cNvSpPr>
          <p:nvPr/>
        </p:nvSpPr>
        <p:spPr>
          <a:xfrm>
            <a:off x="4296065" y="4291884"/>
            <a:ext cx="4845846" cy="31349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airo Bold" pitchFamily="2" charset="-78"/>
                <a:cs typeface="Cairo Bold" pitchFamily="2" charset="-78"/>
              </a:rPr>
              <a:t>Natural Language is the foundation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974" y="0"/>
                </a:moveTo>
                <a:lnTo>
                  <a:pt x="0" y="0"/>
                </a:lnTo>
                <a:lnTo>
                  <a:pt x="0" y="6858000"/>
                </a:lnTo>
                <a:lnTo>
                  <a:pt x="12191974" y="6858000"/>
                </a:lnTo>
                <a:lnTo>
                  <a:pt x="1219197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4498" y="158191"/>
            <a:ext cx="468357" cy="12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8495269" y="158183"/>
            <a:ext cx="0" cy="130016"/>
          </a:xfrm>
          <a:custGeom>
            <a:avLst/>
            <a:gdLst/>
            <a:ahLst/>
            <a:cxnLst/>
            <a:rect l="l" t="t" r="r" b="b"/>
            <a:pathLst>
              <a:path w="120000" h="173354" extrusionOk="0">
                <a:moveTo>
                  <a:pt x="0" y="0"/>
                </a:moveTo>
                <a:lnTo>
                  <a:pt x="0" y="173291"/>
                </a:lnTo>
              </a:path>
            </a:pathLst>
          </a:custGeom>
          <a:noFill/>
          <a:ln w="25400" cap="flat" cmpd="sng">
            <a:solidFill>
              <a:srgbClr val="8FC6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4" title="logo1.png"/>
          <p:cNvPicPr preferRelativeResize="0"/>
          <p:nvPr/>
        </p:nvPicPr>
        <p:blipFill rotWithShape="1">
          <a:blip r:embed="rId4">
            <a:alphaModFix/>
          </a:blip>
          <a:srcRect t="3016" b="3025"/>
          <a:stretch/>
        </p:blipFill>
        <p:spPr>
          <a:xfrm>
            <a:off x="8198076" y="4683023"/>
            <a:ext cx="899384" cy="380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809379-80E2-E67C-0342-726E41ED25AC}"/>
              </a:ext>
            </a:extLst>
          </p:cNvPr>
          <p:cNvGrpSpPr/>
          <p:nvPr/>
        </p:nvGrpSpPr>
        <p:grpSpPr>
          <a:xfrm>
            <a:off x="284451" y="683849"/>
            <a:ext cx="8207088" cy="3995566"/>
            <a:chOff x="628650" y="1170924"/>
            <a:chExt cx="10934700" cy="4846320"/>
          </a:xfrm>
        </p:grpSpPr>
        <p:sp>
          <p:nvSpPr>
            <p:cNvPr id="3" name="Google Shape;694;p65">
              <a:extLst>
                <a:ext uri="{FF2B5EF4-FFF2-40B4-BE49-F238E27FC236}">
                  <a16:creationId xmlns:a16="http://schemas.microsoft.com/office/drawing/2014/main" id="{6275A06D-9424-0A1B-C9B3-1A30D3A90BA0}"/>
                </a:ext>
              </a:extLst>
            </p:cNvPr>
            <p:cNvSpPr/>
            <p:nvPr/>
          </p:nvSpPr>
          <p:spPr>
            <a:xfrm>
              <a:off x="628650" y="1170924"/>
              <a:ext cx="10934700" cy="4846320"/>
            </a:xfrm>
            <a:prstGeom prst="roundRect">
              <a:avLst>
                <a:gd name="adj" fmla="val 3497"/>
              </a:avLst>
            </a:prstGeom>
            <a:solidFill>
              <a:srgbClr val="F7A811">
                <a:alpha val="5000"/>
              </a:srgbClr>
            </a:solidFill>
            <a:ln w="6350">
              <a:solidFill>
                <a:srgbClr val="F7A811"/>
              </a:solidFill>
            </a:ln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2AA202-D335-C578-6779-986306776ED9}"/>
                </a:ext>
              </a:extLst>
            </p:cNvPr>
            <p:cNvGrpSpPr/>
            <p:nvPr/>
          </p:nvGrpSpPr>
          <p:grpSpPr>
            <a:xfrm>
              <a:off x="863600" y="1386672"/>
              <a:ext cx="10426701" cy="4414857"/>
              <a:chOff x="863600" y="1386672"/>
              <a:chExt cx="10426701" cy="4414857"/>
            </a:xfrm>
          </p:grpSpPr>
          <p:sp>
            <p:nvSpPr>
              <p:cNvPr id="5" name="Google Shape;945;p65">
                <a:extLst>
                  <a:ext uri="{FF2B5EF4-FFF2-40B4-BE49-F238E27FC236}">
                    <a16:creationId xmlns:a16="http://schemas.microsoft.com/office/drawing/2014/main" id="{1C2B1ACF-A551-254A-B316-EA707F98F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35600" y="1629245"/>
                <a:ext cx="1828800" cy="457200"/>
              </a:xfrm>
              <a:prstGeom prst="roundRect">
                <a:avLst>
                  <a:gd name="adj" fmla="val 16667"/>
                </a:avLst>
              </a:prstGeom>
              <a:solidFill>
                <a:srgbClr val="FAFAFA"/>
              </a:solidFill>
              <a:ln w="3175" cap="flat" cmpd="sng">
                <a:solidFill>
                  <a:srgbClr val="F7A81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MCP Server A</a:t>
                </a:r>
                <a:endParaRPr sz="1000" dirty="0"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  <p:sp>
            <p:nvSpPr>
              <p:cNvPr id="6" name="Google Shape;945;p65">
                <a:extLst>
                  <a:ext uri="{FF2B5EF4-FFF2-40B4-BE49-F238E27FC236}">
                    <a16:creationId xmlns:a16="http://schemas.microsoft.com/office/drawing/2014/main" id="{9B7D2787-F6A0-68C2-1E99-535F9839C13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35600" y="2910683"/>
                <a:ext cx="1828800" cy="457200"/>
              </a:xfrm>
              <a:prstGeom prst="roundRect">
                <a:avLst>
                  <a:gd name="adj" fmla="val 16667"/>
                </a:avLst>
              </a:prstGeom>
              <a:solidFill>
                <a:srgbClr val="FAFAFA"/>
              </a:solidFill>
              <a:ln w="3175" cap="flat" cmpd="sng">
                <a:solidFill>
                  <a:srgbClr val="F7A81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MCP Server B</a:t>
                </a:r>
                <a:endParaRPr sz="1000" dirty="0"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  <p:sp>
            <p:nvSpPr>
              <p:cNvPr id="7" name="Google Shape;945;p65">
                <a:extLst>
                  <a:ext uri="{FF2B5EF4-FFF2-40B4-BE49-F238E27FC236}">
                    <a16:creationId xmlns:a16="http://schemas.microsoft.com/office/drawing/2014/main" id="{DB93B80A-8A6C-A9E4-D742-29532EDE0B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35600" y="4192121"/>
                <a:ext cx="1828800" cy="457200"/>
              </a:xfrm>
              <a:prstGeom prst="roundRect">
                <a:avLst>
                  <a:gd name="adj" fmla="val 16667"/>
                </a:avLst>
              </a:prstGeom>
              <a:solidFill>
                <a:srgbClr val="FAFAFA"/>
              </a:solidFill>
              <a:ln w="3175" cap="flat" cmpd="sng">
                <a:solidFill>
                  <a:srgbClr val="F7A81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MCP Server C</a:t>
                </a:r>
                <a:endParaRPr sz="1000" dirty="0"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  <p:sp>
            <p:nvSpPr>
              <p:cNvPr id="8" name="Google Shape;945;p65">
                <a:extLst>
                  <a:ext uri="{FF2B5EF4-FFF2-40B4-BE49-F238E27FC236}">
                    <a16:creationId xmlns:a16="http://schemas.microsoft.com/office/drawing/2014/main" id="{2E7C9271-5043-EBD3-69D5-EBA1E2D860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3600" y="2910683"/>
                <a:ext cx="1828800" cy="457200"/>
              </a:xfrm>
              <a:prstGeom prst="roundRect">
                <a:avLst>
                  <a:gd name="adj" fmla="val 16667"/>
                </a:avLst>
              </a:prstGeom>
              <a:solidFill>
                <a:srgbClr val="FAFAFA"/>
              </a:solidFill>
              <a:ln w="3175" cap="flat" cmpd="sng">
                <a:solidFill>
                  <a:srgbClr val="F7A811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00" tIns="91400" rIns="91400" bIns="9140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Cairo"/>
                  <a:buNone/>
                </a:pPr>
                <a: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MCP Host</a:t>
                </a:r>
                <a:b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</a:br>
                <a:r>
                  <a:rPr lang="en-US" sz="1000" dirty="0"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(Claude, IDEs, Tools)</a:t>
                </a:r>
                <a:endParaRPr sz="1000" dirty="0"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  <p:sp>
            <p:nvSpPr>
              <p:cNvPr id="9" name="Google Shape;696;p65">
                <a:extLst>
                  <a:ext uri="{FF2B5EF4-FFF2-40B4-BE49-F238E27FC236}">
                    <a16:creationId xmlns:a16="http://schemas.microsoft.com/office/drawing/2014/main" id="{20FDD734-6EFB-E6B5-C9D4-1695D20C163A}"/>
                  </a:ext>
                </a:extLst>
              </p:cNvPr>
              <p:cNvSpPr txBox="1"/>
              <p:nvPr/>
            </p:nvSpPr>
            <p:spPr>
              <a:xfrm>
                <a:off x="3476600" y="3045956"/>
                <a:ext cx="1174799" cy="186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lang="en-US" sz="1000" i="0" u="none" strike="noStrike" cap="none" dirty="0">
                    <a:solidFill>
                      <a:schemeClr val="bg1"/>
                    </a:solidFill>
                    <a:latin typeface="Cairo" pitchFamily="2" charset="-78"/>
                    <a:ea typeface="Calibri"/>
                    <a:cs typeface="Cairo"/>
                    <a:sym typeface="Calibri"/>
                  </a:rPr>
                  <a:t>MCP</a:t>
                </a:r>
                <a:endParaRPr lang="en-US" sz="1000" i="0" u="none" strike="noStrike" cap="none" dirty="0">
                  <a:solidFill>
                    <a:schemeClr val="bg1"/>
                  </a:solidFill>
                  <a:latin typeface="Cairo" pitchFamily="2" charset="-78"/>
                  <a:ea typeface="Calibri"/>
                  <a:cs typeface="Cairo"/>
                </a:endParaRPr>
              </a:p>
            </p:txBody>
          </p:sp>
          <p:sp>
            <p:nvSpPr>
              <p:cNvPr id="10" name="Google Shape;696;p65">
                <a:extLst>
                  <a:ext uri="{FF2B5EF4-FFF2-40B4-BE49-F238E27FC236}">
                    <a16:creationId xmlns:a16="http://schemas.microsoft.com/office/drawing/2014/main" id="{B2F41D67-2D9F-4634-5AB1-273922A64EED}"/>
                  </a:ext>
                </a:extLst>
              </p:cNvPr>
              <p:cNvSpPr txBox="1"/>
              <p:nvPr/>
            </p:nvSpPr>
            <p:spPr>
              <a:xfrm>
                <a:off x="3476600" y="4327394"/>
                <a:ext cx="1174799" cy="186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lang="en-US" sz="1000" i="0" u="none" strike="noStrike" cap="none" dirty="0">
                    <a:solidFill>
                      <a:schemeClr val="bg1"/>
                    </a:solidFill>
                    <a:latin typeface="Cairo" pitchFamily="2" charset="-78"/>
                    <a:ea typeface="Calibri"/>
                    <a:cs typeface="Cairo"/>
                    <a:sym typeface="Calibri"/>
                  </a:rPr>
                  <a:t>MCP</a:t>
                </a:r>
                <a:endParaRPr lang="en-US" sz="1000" i="0" u="none" strike="noStrike" cap="none" dirty="0">
                  <a:solidFill>
                    <a:schemeClr val="bg1"/>
                  </a:solidFill>
                  <a:latin typeface="Cairo" pitchFamily="2" charset="-78"/>
                  <a:ea typeface="Calibri"/>
                  <a:cs typeface="Cairo"/>
                </a:endParaRPr>
              </a:p>
            </p:txBody>
          </p:sp>
          <p:sp>
            <p:nvSpPr>
              <p:cNvPr id="11" name="Google Shape;696;p65">
                <a:extLst>
                  <a:ext uri="{FF2B5EF4-FFF2-40B4-BE49-F238E27FC236}">
                    <a16:creationId xmlns:a16="http://schemas.microsoft.com/office/drawing/2014/main" id="{50AE7FE6-F0A4-4C10-53FA-FFDBF02E8606}"/>
                  </a:ext>
                </a:extLst>
              </p:cNvPr>
              <p:cNvSpPr txBox="1"/>
              <p:nvPr/>
            </p:nvSpPr>
            <p:spPr>
              <a:xfrm>
                <a:off x="3476600" y="1763401"/>
                <a:ext cx="1174799" cy="1866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lang="en-US" sz="1000" i="0" u="none" strike="noStrike" cap="none" dirty="0">
                    <a:solidFill>
                      <a:schemeClr val="bg1"/>
                    </a:solidFill>
                    <a:latin typeface="Cairo" pitchFamily="2" charset="-78"/>
                    <a:ea typeface="Calibri"/>
                    <a:cs typeface="Cairo"/>
                    <a:sym typeface="Calibri"/>
                  </a:rPr>
                  <a:t>MCP</a:t>
                </a:r>
                <a:endParaRPr lang="en-US" sz="1000" i="0" u="none" strike="noStrike" cap="none" dirty="0">
                  <a:solidFill>
                    <a:schemeClr val="bg1"/>
                  </a:solidFill>
                  <a:latin typeface="Cairo" pitchFamily="2" charset="-78"/>
                  <a:ea typeface="Calibri"/>
                  <a:cs typeface="Cairo"/>
                </a:endParaRPr>
              </a:p>
            </p:txBody>
          </p:sp>
          <p:cxnSp>
            <p:nvCxnSpPr>
              <p:cNvPr id="12" name="Google Shape;960;p65">
                <a:extLst>
                  <a:ext uri="{FF2B5EF4-FFF2-40B4-BE49-F238E27FC236}">
                    <a16:creationId xmlns:a16="http://schemas.microsoft.com/office/drawing/2014/main" id="{5D1E731D-9CF7-49F0-A6D2-5F962DAA962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78400" y="1386673"/>
                <a:ext cx="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  <p:cxnSp>
            <p:nvCxnSpPr>
              <p:cNvPr id="13" name="Google Shape;960;p65">
                <a:extLst>
                  <a:ext uri="{FF2B5EF4-FFF2-40B4-BE49-F238E27FC236}">
                    <a16:creationId xmlns:a16="http://schemas.microsoft.com/office/drawing/2014/main" id="{F1D8032F-AACB-6BFF-CC9B-5657B383A79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78400" y="2682083"/>
                <a:ext cx="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  <p:cxnSp>
            <p:nvCxnSpPr>
              <p:cNvPr id="14" name="Google Shape;960;p65">
                <a:extLst>
                  <a:ext uri="{FF2B5EF4-FFF2-40B4-BE49-F238E27FC236}">
                    <a16:creationId xmlns:a16="http://schemas.microsoft.com/office/drawing/2014/main" id="{D6EA96E5-85D6-910E-E0E3-630F974AC0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78400" y="3963521"/>
                <a:ext cx="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  <p:cxnSp>
            <p:nvCxnSpPr>
              <p:cNvPr id="15" name="Google Shape;960;p65">
                <a:extLst>
                  <a:ext uri="{FF2B5EF4-FFF2-40B4-BE49-F238E27FC236}">
                    <a16:creationId xmlns:a16="http://schemas.microsoft.com/office/drawing/2014/main" id="{9E4DF1C9-9EC7-4FCF-0F43-8555DD7B8AC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3149600" y="2677320"/>
                <a:ext cx="0" cy="91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B4A391-92F7-C75F-1A48-34597EDA94AC}"/>
                  </a:ext>
                </a:extLst>
              </p:cNvPr>
              <p:cNvGrpSpPr/>
              <p:nvPr/>
            </p:nvGrpSpPr>
            <p:grpSpPr>
              <a:xfrm>
                <a:off x="1778000" y="1843872"/>
                <a:ext cx="1828800" cy="1065533"/>
                <a:chOff x="1778000" y="1843872"/>
                <a:chExt cx="1828800" cy="1065533"/>
              </a:xfrm>
            </p:grpSpPr>
            <p:cxnSp>
              <p:nvCxnSpPr>
                <p:cNvPr id="30" name="Google Shape;960;p65">
                  <a:extLst>
                    <a:ext uri="{FF2B5EF4-FFF2-40B4-BE49-F238E27FC236}">
                      <a16:creationId xmlns:a16="http://schemas.microsoft.com/office/drawing/2014/main" id="{C6218421-FEAE-D411-FC34-AEE7555BFB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78000" y="1843872"/>
                  <a:ext cx="182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7A81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31" name="Google Shape;960;p65">
                  <a:extLst>
                    <a:ext uri="{FF2B5EF4-FFF2-40B4-BE49-F238E27FC236}">
                      <a16:creationId xmlns:a16="http://schemas.microsoft.com/office/drawing/2014/main" id="{AFC51090-26CC-F0DA-8B0E-8F22CED41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8000" y="1843872"/>
                  <a:ext cx="0" cy="10655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7A811"/>
                  </a:solidFill>
                  <a:prstDash val="solid"/>
                  <a:round/>
                  <a:headEnd type="none" w="sm" len="sm"/>
                  <a:tailEnd type="stealth" w="sm" len="sm"/>
                </a:ln>
              </p:spPr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E56A59C-1A54-1750-4A95-E6308043A4C1}"/>
                  </a:ext>
                </a:extLst>
              </p:cNvPr>
              <p:cNvGrpSpPr/>
              <p:nvPr/>
            </p:nvGrpSpPr>
            <p:grpSpPr>
              <a:xfrm flipV="1">
                <a:off x="1778000" y="3367883"/>
                <a:ext cx="1828800" cy="1065533"/>
                <a:chOff x="1778000" y="3367883"/>
                <a:chExt cx="1828800" cy="1065533"/>
              </a:xfrm>
            </p:grpSpPr>
            <p:cxnSp>
              <p:nvCxnSpPr>
                <p:cNvPr id="28" name="Google Shape;960;p65">
                  <a:extLst>
                    <a:ext uri="{FF2B5EF4-FFF2-40B4-BE49-F238E27FC236}">
                      <a16:creationId xmlns:a16="http://schemas.microsoft.com/office/drawing/2014/main" id="{4F0066A3-4BFA-2519-4093-1B39C54D8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778000" y="3367883"/>
                  <a:ext cx="1828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7A81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9" name="Google Shape;960;p65">
                  <a:extLst>
                    <a:ext uri="{FF2B5EF4-FFF2-40B4-BE49-F238E27FC236}">
                      <a16:creationId xmlns:a16="http://schemas.microsoft.com/office/drawing/2014/main" id="{3C9DE14D-3860-16BC-4192-02516B3FB7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8000" y="3367883"/>
                  <a:ext cx="0" cy="106553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7A811"/>
                  </a:solidFill>
                  <a:prstDash val="solid"/>
                  <a:round/>
                  <a:headEnd type="none" w="sm" len="sm"/>
                  <a:tailEnd type="stealth" w="sm" len="sm"/>
                </a:ln>
              </p:spPr>
            </p:cxnSp>
          </p:grpSp>
          <p:cxnSp>
            <p:nvCxnSpPr>
              <p:cNvPr id="18" name="Google Shape;960;p65">
                <a:extLst>
                  <a:ext uri="{FF2B5EF4-FFF2-40B4-BE49-F238E27FC236}">
                    <a16:creationId xmlns:a16="http://schemas.microsoft.com/office/drawing/2014/main" id="{98FE61F7-EAA7-A688-A84E-593EE0569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4400" y="1843873"/>
                <a:ext cx="265430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stealth" w="sm" len="sm"/>
                <a:tailEnd type="stealth" w="sm" len="sm"/>
              </a:ln>
            </p:spPr>
          </p:cxnSp>
          <p:cxnSp>
            <p:nvCxnSpPr>
              <p:cNvPr id="19" name="Google Shape;960;p65">
                <a:extLst>
                  <a:ext uri="{FF2B5EF4-FFF2-40B4-BE49-F238E27FC236}">
                    <a16:creationId xmlns:a16="http://schemas.microsoft.com/office/drawing/2014/main" id="{EFA83416-CDF6-33AD-2CF5-F3905318C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64400" y="3139283"/>
                <a:ext cx="265430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stealth" w="sm" len="sm"/>
                <a:tailEnd type="stealth" w="sm" len="sm"/>
              </a:ln>
            </p:spPr>
          </p:cxnSp>
          <p:sp>
            <p:nvSpPr>
              <p:cNvPr id="20" name="Google Shape;707;p65">
                <a:extLst>
                  <a:ext uri="{FF2B5EF4-FFF2-40B4-BE49-F238E27FC236}">
                    <a16:creationId xmlns:a16="http://schemas.microsoft.com/office/drawing/2014/main" id="{537BD153-6D2E-3077-04E2-132665C963BF}"/>
                  </a:ext>
                </a:extLst>
              </p:cNvPr>
              <p:cNvSpPr/>
              <p:nvPr/>
            </p:nvSpPr>
            <p:spPr>
              <a:xfrm>
                <a:off x="9918701" y="1386672"/>
                <a:ext cx="1371600" cy="914400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lang="en-US" sz="1000" b="0" i="0" u="none" strike="noStrike" cap="none" dirty="0">
                    <a:solidFill>
                      <a:srgbClr val="000000"/>
                    </a:solidFill>
                    <a:latin typeface="Cairo" pitchFamily="2" charset="-78"/>
                    <a:ea typeface="Cairo"/>
                    <a:cs typeface="Cairo" pitchFamily="2" charset="-78"/>
                    <a:sym typeface="Cairo"/>
                  </a:rPr>
                  <a:t>Local Resource A</a:t>
                </a:r>
                <a:endParaRPr sz="1000" b="0" i="0" u="none" strike="noStrike" cap="none" dirty="0">
                  <a:solidFill>
                    <a:srgbClr val="000000"/>
                  </a:solidFill>
                  <a:latin typeface="Cairo" pitchFamily="2" charset="-78"/>
                  <a:ea typeface="Cairo"/>
                  <a:cs typeface="Cairo" pitchFamily="2" charset="-78"/>
                  <a:sym typeface="Cairo"/>
                </a:endParaRPr>
              </a:p>
            </p:txBody>
          </p:sp>
          <p:sp>
            <p:nvSpPr>
              <p:cNvPr id="21" name="Google Shape;707;p65">
                <a:extLst>
                  <a:ext uri="{FF2B5EF4-FFF2-40B4-BE49-F238E27FC236}">
                    <a16:creationId xmlns:a16="http://schemas.microsoft.com/office/drawing/2014/main" id="{5ED6E32E-4B80-3676-FB78-29C131A2AC7C}"/>
                  </a:ext>
                </a:extLst>
              </p:cNvPr>
              <p:cNvSpPr/>
              <p:nvPr/>
            </p:nvSpPr>
            <p:spPr>
              <a:xfrm>
                <a:off x="9918701" y="2677320"/>
                <a:ext cx="1371600" cy="914400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lang="en-US" sz="1000" b="0" i="0" u="none" strike="noStrike" cap="none" dirty="0">
                    <a:solidFill>
                      <a:srgbClr val="000000"/>
                    </a:solidFill>
                    <a:latin typeface="Cairo" pitchFamily="2" charset="-78"/>
                    <a:ea typeface="Cairo"/>
                    <a:cs typeface="Cairo" pitchFamily="2" charset="-78"/>
                    <a:sym typeface="Cairo"/>
                  </a:rPr>
                  <a:t>Local Resource B</a:t>
                </a:r>
                <a:endParaRPr sz="1000" b="0" i="0" u="none" strike="noStrike" cap="none" dirty="0">
                  <a:solidFill>
                    <a:srgbClr val="000000"/>
                  </a:solidFill>
                  <a:latin typeface="Cairo" pitchFamily="2" charset="-78"/>
                  <a:ea typeface="Cairo"/>
                  <a:cs typeface="Cairo" pitchFamily="2" charset="-78"/>
                  <a:sym typeface="Cairo"/>
                </a:endParaRPr>
              </a:p>
            </p:txBody>
          </p:sp>
          <p:sp>
            <p:nvSpPr>
              <p:cNvPr id="22" name="Google Shape;696;p65">
                <a:extLst>
                  <a:ext uri="{FF2B5EF4-FFF2-40B4-BE49-F238E27FC236}">
                    <a16:creationId xmlns:a16="http://schemas.microsoft.com/office/drawing/2014/main" id="{B93961AB-502F-FA36-A9DC-EC24E7186FED}"/>
                  </a:ext>
                </a:extLst>
              </p:cNvPr>
              <p:cNvSpPr txBox="1"/>
              <p:nvPr/>
            </p:nvSpPr>
            <p:spPr>
              <a:xfrm>
                <a:off x="8491857" y="4234067"/>
                <a:ext cx="548640" cy="373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lang="en-US" sz="1000" i="0" u="none" strike="noStrike" cap="none" dirty="0">
                    <a:solidFill>
                      <a:schemeClr val="bg1"/>
                    </a:solidFill>
                    <a:latin typeface="Cairo" pitchFamily="2" charset="-78"/>
                    <a:ea typeface="Calibri"/>
                    <a:cs typeface="Cairo"/>
                    <a:sym typeface="Calibri"/>
                  </a:rPr>
                  <a:t>Web APIs</a:t>
                </a:r>
                <a:endParaRPr lang="en-US" sz="1000" i="0" u="none" strike="noStrike" cap="none">
                  <a:solidFill>
                    <a:schemeClr val="bg1"/>
                  </a:solidFill>
                  <a:latin typeface="Cairo" pitchFamily="2" charset="-78"/>
                  <a:ea typeface="Calibri"/>
                  <a:cs typeface="Cairo"/>
                </a:endParaRPr>
              </a:p>
            </p:txBody>
          </p:sp>
          <p:cxnSp>
            <p:nvCxnSpPr>
              <p:cNvPr id="23" name="Google Shape;960;p65">
                <a:extLst>
                  <a:ext uri="{FF2B5EF4-FFF2-40B4-BE49-F238E27FC236}">
                    <a16:creationId xmlns:a16="http://schemas.microsoft.com/office/drawing/2014/main" id="{A337F284-47F7-2E19-2029-0D715CDAC8B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813040" y="3872082"/>
                <a:ext cx="0" cy="10972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stealth" w="sm" len="sm"/>
                <a:tailEnd type="none" w="sm" len="sm"/>
              </a:ln>
            </p:spPr>
          </p:cxnSp>
          <p:sp>
            <p:nvSpPr>
              <p:cNvPr id="24" name="Google Shape;707;p65">
                <a:extLst>
                  <a:ext uri="{FF2B5EF4-FFF2-40B4-BE49-F238E27FC236}">
                    <a16:creationId xmlns:a16="http://schemas.microsoft.com/office/drawing/2014/main" id="{463E969A-C481-7B72-44F8-EC255C1C25CE}"/>
                  </a:ext>
                </a:extLst>
              </p:cNvPr>
              <p:cNvSpPr/>
              <p:nvPr/>
            </p:nvSpPr>
            <p:spPr>
              <a:xfrm>
                <a:off x="9918701" y="4887129"/>
                <a:ext cx="1371600" cy="914400"/>
              </a:xfrm>
              <a:prstGeom prst="can">
                <a:avLst>
                  <a:gd name="adj" fmla="val 25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Cairo"/>
                  <a:buNone/>
                </a:pPr>
                <a:r>
                  <a:rPr lang="en-US" sz="1000" b="0" i="0" u="none" strike="noStrike" cap="none" dirty="0">
                    <a:solidFill>
                      <a:srgbClr val="000000"/>
                    </a:solidFill>
                    <a:latin typeface="Cairo" pitchFamily="2" charset="-78"/>
                    <a:ea typeface="Cairo"/>
                    <a:cs typeface="Cairo" pitchFamily="2" charset="-78"/>
                    <a:sym typeface="Cairo"/>
                  </a:rPr>
                  <a:t>Remote Resource C</a:t>
                </a:r>
                <a:endParaRPr sz="1000" b="0" i="0" u="none" strike="noStrike" cap="none" dirty="0">
                  <a:solidFill>
                    <a:srgbClr val="000000"/>
                  </a:solidFill>
                  <a:latin typeface="Cairo" pitchFamily="2" charset="-78"/>
                  <a:ea typeface="Cairo"/>
                  <a:cs typeface="Cairo" pitchFamily="2" charset="-78"/>
                  <a:sym typeface="Cairo"/>
                </a:endParaRPr>
              </a:p>
            </p:txBody>
          </p:sp>
          <p:cxnSp>
            <p:nvCxnSpPr>
              <p:cNvPr id="25" name="Google Shape;960;p65">
                <a:extLst>
                  <a:ext uri="{FF2B5EF4-FFF2-40B4-BE49-F238E27FC236}">
                    <a16:creationId xmlns:a16="http://schemas.microsoft.com/office/drawing/2014/main" id="{939B9490-B4A1-73F0-67A7-9F5ED2545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1461" y="4420404"/>
                <a:ext cx="146304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960;p65">
                <a:extLst>
                  <a:ext uri="{FF2B5EF4-FFF2-40B4-BE49-F238E27FC236}">
                    <a16:creationId xmlns:a16="http://schemas.microsoft.com/office/drawing/2014/main" id="{94B993EC-7EE5-3AB3-623D-082D37461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4501" y="4420404"/>
                <a:ext cx="0" cy="466725"/>
              </a:xfrm>
              <a:prstGeom prst="straightConnector1">
                <a:avLst/>
              </a:prstGeom>
              <a:noFill/>
              <a:ln w="9525" cap="flat" cmpd="sng">
                <a:solidFill>
                  <a:srgbClr val="F7A811"/>
                </a:solidFill>
                <a:prstDash val="solid"/>
                <a:round/>
                <a:headEnd type="none" w="sm" len="sm"/>
                <a:tailEnd type="stealth" w="sm" len="sm"/>
              </a:ln>
            </p:spPr>
          </p:cxnSp>
          <p:sp>
            <p:nvSpPr>
              <p:cNvPr id="27" name="Google Shape;696;p65">
                <a:extLst>
                  <a:ext uri="{FF2B5EF4-FFF2-40B4-BE49-F238E27FC236}">
                    <a16:creationId xmlns:a16="http://schemas.microsoft.com/office/drawing/2014/main" id="{A86ADBBA-32B9-1C80-96E0-6D2D5A3A8BF3}"/>
                  </a:ext>
                </a:extLst>
              </p:cNvPr>
              <p:cNvSpPr txBox="1"/>
              <p:nvPr/>
            </p:nvSpPr>
            <p:spPr>
              <a:xfrm>
                <a:off x="10737851" y="4576822"/>
                <a:ext cx="457200" cy="153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22533"/>
                  </a:buClr>
                  <a:buSzPts val="1100"/>
                  <a:buFont typeface="Cairo"/>
                  <a:buNone/>
                </a:pPr>
                <a:r>
                  <a:rPr lang="en-US" sz="1000" i="0" u="none" strike="noStrike" cap="none" dirty="0">
                    <a:solidFill>
                      <a:srgbClr val="222533"/>
                    </a:solidFill>
                    <a:latin typeface="Cairo" pitchFamily="2" charset="-78"/>
                    <a:ea typeface="Calibri"/>
                    <a:cs typeface="Cairo" pitchFamily="2" charset="-78"/>
                    <a:sym typeface="Calibri"/>
                  </a:rPr>
                  <a:t>Internet</a:t>
                </a:r>
                <a:endParaRPr sz="1000" i="0" u="none" strike="noStrike" cap="none" dirty="0">
                  <a:solidFill>
                    <a:srgbClr val="222533"/>
                  </a:solidFill>
                  <a:latin typeface="Cairo" pitchFamily="2" charset="-78"/>
                  <a:ea typeface="Calibri"/>
                  <a:cs typeface="Cairo" pitchFamily="2" charset="-78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AEE80377-7825-2AD3-B612-B7A0700AB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0">
            <a:extLst>
              <a:ext uri="{FF2B5EF4-FFF2-40B4-BE49-F238E27FC236}">
                <a16:creationId xmlns:a16="http://schemas.microsoft.com/office/drawing/2014/main" id="{3FF976AD-279F-2238-2DFF-B919C61541A9}"/>
              </a:ext>
            </a:extLst>
          </p:cNvPr>
          <p:cNvGrpSpPr/>
          <p:nvPr/>
        </p:nvGrpSpPr>
        <p:grpSpPr>
          <a:xfrm>
            <a:off x="0" y="0"/>
            <a:ext cx="9144000" cy="1293059"/>
            <a:chOff x="0" y="0"/>
            <a:chExt cx="12192000" cy="1724078"/>
          </a:xfrm>
        </p:grpSpPr>
        <p:sp>
          <p:nvSpPr>
            <p:cNvPr id="114" name="Google Shape;114;p20">
              <a:extLst>
                <a:ext uri="{FF2B5EF4-FFF2-40B4-BE49-F238E27FC236}">
                  <a16:creationId xmlns:a16="http://schemas.microsoft.com/office/drawing/2014/main" id="{A88F176B-7DCE-6A27-9D83-4EA9B7116C44}"/>
                </a:ext>
              </a:extLst>
            </p:cNvPr>
            <p:cNvSpPr/>
            <p:nvPr/>
          </p:nvSpPr>
          <p:spPr>
            <a:xfrm>
              <a:off x="0" y="0"/>
              <a:ext cx="12192000" cy="1706245"/>
            </a:xfrm>
            <a:custGeom>
              <a:avLst/>
              <a:gdLst/>
              <a:ahLst/>
              <a:cxnLst/>
              <a:rect l="l" t="t" r="r" b="b"/>
              <a:pathLst>
                <a:path w="12192000" h="1706245" extrusionOk="0">
                  <a:moveTo>
                    <a:pt x="12191974" y="0"/>
                  </a:moveTo>
                  <a:lnTo>
                    <a:pt x="0" y="0"/>
                  </a:lnTo>
                  <a:lnTo>
                    <a:pt x="0" y="1705978"/>
                  </a:lnTo>
                  <a:lnTo>
                    <a:pt x="12191974" y="1705978"/>
                  </a:lnTo>
                  <a:lnTo>
                    <a:pt x="121919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20">
              <a:extLst>
                <a:ext uri="{FF2B5EF4-FFF2-40B4-BE49-F238E27FC236}">
                  <a16:creationId xmlns:a16="http://schemas.microsoft.com/office/drawing/2014/main" id="{8B101160-ED46-DB74-F5A3-C8E317FC66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19345" y="210921"/>
              <a:ext cx="624484" cy="172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20">
              <a:extLst>
                <a:ext uri="{FF2B5EF4-FFF2-40B4-BE49-F238E27FC236}">
                  <a16:creationId xmlns:a16="http://schemas.microsoft.com/office/drawing/2014/main" id="{A4E408D3-6E2B-0821-DC2D-4FA9729FDDF5}"/>
                </a:ext>
              </a:extLst>
            </p:cNvPr>
            <p:cNvSpPr/>
            <p:nvPr/>
          </p:nvSpPr>
          <p:spPr>
            <a:xfrm>
              <a:off x="11327042" y="210911"/>
              <a:ext cx="0" cy="173354"/>
            </a:xfrm>
            <a:custGeom>
              <a:avLst/>
              <a:gdLst/>
              <a:ahLst/>
              <a:cxnLst/>
              <a:rect l="l" t="t" r="r" b="b"/>
              <a:pathLst>
                <a:path w="120000" h="173354" extrusionOk="0">
                  <a:moveTo>
                    <a:pt x="0" y="0"/>
                  </a:moveTo>
                  <a:lnTo>
                    <a:pt x="0" y="173291"/>
                  </a:lnTo>
                </a:path>
              </a:pathLst>
            </a:custGeom>
            <a:noFill/>
            <a:ln w="25400" cap="flat" cmpd="sng">
              <a:solidFill>
                <a:srgbClr val="8FC63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>
              <a:extLst>
                <a:ext uri="{FF2B5EF4-FFF2-40B4-BE49-F238E27FC236}">
                  <a16:creationId xmlns:a16="http://schemas.microsoft.com/office/drawing/2014/main" id="{33EF8F60-B6A3-7972-CEFE-324D6CE0AE05}"/>
                </a:ext>
              </a:extLst>
            </p:cNvPr>
            <p:cNvSpPr/>
            <p:nvPr/>
          </p:nvSpPr>
          <p:spPr>
            <a:xfrm>
              <a:off x="0" y="1698678"/>
              <a:ext cx="12192000" cy="25400"/>
            </a:xfrm>
            <a:custGeom>
              <a:avLst/>
              <a:gdLst/>
              <a:ahLst/>
              <a:cxnLst/>
              <a:rect l="l" t="t" r="r" b="b"/>
              <a:pathLst>
                <a:path w="12192000" h="25400" extrusionOk="0">
                  <a:moveTo>
                    <a:pt x="0" y="25400"/>
                  </a:moveTo>
                  <a:lnTo>
                    <a:pt x="12192000" y="254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8FC6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0">
            <a:extLst>
              <a:ext uri="{FF2B5EF4-FFF2-40B4-BE49-F238E27FC236}">
                <a16:creationId xmlns:a16="http://schemas.microsoft.com/office/drawing/2014/main" id="{2D6086BB-20F6-6D6D-0153-2969A2DA5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1494" y="158183"/>
            <a:ext cx="6641012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0025" rIns="0" bIns="0" anchor="t" anchorCtr="0">
            <a:spAutoFit/>
          </a:bodyPr>
          <a:lstStyle/>
          <a:p>
            <a:pPr marL="127000" indent="-114300">
              <a:lnSpc>
                <a:spcPct val="72000"/>
              </a:lnSpc>
            </a:pPr>
            <a:r>
              <a:rPr lang="en" dirty="0"/>
              <a:t>MCP</a:t>
            </a:r>
            <a:r>
              <a:rPr lang="en" dirty="0">
                <a:solidFill>
                  <a:srgbClr val="FFFFFF"/>
                </a:solidFill>
              </a:rPr>
              <a:t> </a:t>
            </a:r>
            <a:r>
              <a:rPr lang="en" dirty="0">
                <a:solidFill>
                  <a:srgbClr val="F89F1C"/>
                </a:solidFill>
              </a:rPr>
              <a:t>servers</a:t>
            </a:r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2366F3-0EF1-B97D-D50F-C3C8E24C2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359" y="4623287"/>
            <a:ext cx="1032641" cy="44216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EB399BD-181E-0F15-8DA8-C23FBA90B9E5}"/>
              </a:ext>
            </a:extLst>
          </p:cNvPr>
          <p:cNvGrpSpPr/>
          <p:nvPr/>
        </p:nvGrpSpPr>
        <p:grpSpPr>
          <a:xfrm>
            <a:off x="198411" y="1585922"/>
            <a:ext cx="4300722" cy="3036820"/>
            <a:chOff x="523127" y="1767763"/>
            <a:chExt cx="3931921" cy="2743200"/>
          </a:xfrm>
        </p:grpSpPr>
        <p:sp>
          <p:nvSpPr>
            <p:cNvPr id="26" name="Google Shape;2393;p14">
              <a:extLst>
                <a:ext uri="{FF2B5EF4-FFF2-40B4-BE49-F238E27FC236}">
                  <a16:creationId xmlns:a16="http://schemas.microsoft.com/office/drawing/2014/main" id="{D2A6459F-00FE-9C11-ED2C-64BAF869E4AB}"/>
                </a:ext>
              </a:extLst>
            </p:cNvPr>
            <p:cNvSpPr/>
            <p:nvPr/>
          </p:nvSpPr>
          <p:spPr>
            <a:xfrm>
              <a:off x="523128" y="1767763"/>
              <a:ext cx="3931920" cy="2743200"/>
            </a:xfrm>
            <a:prstGeom prst="roundRect">
              <a:avLst>
                <a:gd name="adj" fmla="val 6727"/>
              </a:avLst>
            </a:prstGeom>
            <a:solidFill>
              <a:schemeClr val="l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spcFirstLastPara="1" wrap="square" lIns="91400" tIns="45700" rIns="91400" bIns="457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dirty="0">
                <a:solidFill>
                  <a:schemeClr val="lt1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sp>
          <p:nvSpPr>
            <p:cNvPr id="27" name="Google Shape;2394;p14">
              <a:extLst>
                <a:ext uri="{FF2B5EF4-FFF2-40B4-BE49-F238E27FC236}">
                  <a16:creationId xmlns:a16="http://schemas.microsoft.com/office/drawing/2014/main" id="{1EF719DB-32E8-2E86-77E3-D2353AEEABA4}"/>
                </a:ext>
              </a:extLst>
            </p:cNvPr>
            <p:cNvSpPr/>
            <p:nvPr/>
          </p:nvSpPr>
          <p:spPr>
            <a:xfrm>
              <a:off x="523127" y="1768713"/>
              <a:ext cx="3931920" cy="640080"/>
            </a:xfrm>
            <a:prstGeom prst="round2SameRect">
              <a:avLst>
                <a:gd name="adj1" fmla="val 22779"/>
                <a:gd name="adj2" fmla="val 0"/>
              </a:avLst>
            </a:prstGeom>
            <a:solidFill>
              <a:srgbClr val="222533"/>
            </a:solidFill>
            <a:ln>
              <a:noFill/>
            </a:ln>
          </p:spPr>
          <p:txBody>
            <a:bodyPr spcFirstLastPara="1" wrap="square" lIns="91400" tIns="0" rIns="91400" bIns="18000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iro" pitchFamily="2" charset="-78"/>
                <a:cs typeface="Cairo" pitchFamily="2" charset="-78"/>
                <a:sym typeface="Arial"/>
              </a:endParaRPr>
            </a:p>
          </p:txBody>
        </p:sp>
        <p:cxnSp>
          <p:nvCxnSpPr>
            <p:cNvPr id="28" name="Google Shape;2403;p14">
              <a:extLst>
                <a:ext uri="{FF2B5EF4-FFF2-40B4-BE49-F238E27FC236}">
                  <a16:creationId xmlns:a16="http://schemas.microsoft.com/office/drawing/2014/main" id="{75BD2A2A-9649-619E-352D-2096DF827952}"/>
                </a:ext>
              </a:extLst>
            </p:cNvPr>
            <p:cNvCxnSpPr>
              <a:cxnSpLocks/>
            </p:cNvCxnSpPr>
            <p:nvPr/>
          </p:nvCxnSpPr>
          <p:spPr>
            <a:xfrm>
              <a:off x="728868" y="3007919"/>
              <a:ext cx="352044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" name="Text Placeholder 6">
              <a:extLst>
                <a:ext uri="{FF2B5EF4-FFF2-40B4-BE49-F238E27FC236}">
                  <a16:creationId xmlns:a16="http://schemas.microsoft.com/office/drawing/2014/main" id="{3B63B6DB-4616-C12C-D0F4-F5A0046399B7}"/>
                </a:ext>
              </a:extLst>
            </p:cNvPr>
            <p:cNvSpPr txBox="1">
              <a:spLocks/>
            </p:cNvSpPr>
            <p:nvPr/>
          </p:nvSpPr>
          <p:spPr>
            <a:xfrm>
              <a:off x="659653" y="1834320"/>
              <a:ext cx="3017520" cy="54864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Servers are quite easy to build using the </a:t>
              </a:r>
              <a:r>
                <a:rPr lang="en-US" dirty="0" err="1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FastMCP</a:t>
              </a:r>
              <a:r>
                <a:rPr lang="en-US" dirty="0">
                  <a:solidFill>
                    <a:schemeClr val="bg1"/>
                  </a:solidFill>
                  <a:latin typeface="Cairo Bold" pitchFamily="2" charset="-78"/>
                  <a:cs typeface="Cairo Bold" pitchFamily="2" charset="-78"/>
                </a:rPr>
                <a:t> Python package </a:t>
              </a:r>
            </a:p>
          </p:txBody>
        </p:sp>
        <p:sp>
          <p:nvSpPr>
            <p:cNvPr id="30" name="Text Placeholder 15">
              <a:extLst>
                <a:ext uri="{FF2B5EF4-FFF2-40B4-BE49-F238E27FC236}">
                  <a16:creationId xmlns:a16="http://schemas.microsoft.com/office/drawing/2014/main" id="{88D4C1A5-BB50-A0CE-10B3-151BB4F8E0F2}"/>
                </a:ext>
              </a:extLst>
            </p:cNvPr>
            <p:cNvSpPr txBox="1">
              <a:spLocks/>
            </p:cNvSpPr>
            <p:nvPr/>
          </p:nvSpPr>
          <p:spPr>
            <a:xfrm>
              <a:off x="659652" y="2590723"/>
              <a:ext cx="3795395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from </a:t>
              </a:r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mcp.server.fastmcp</a:t>
              </a:r>
              <a:r>
                <a:rPr lang="en-US" sz="1200" dirty="0">
                  <a:latin typeface="Cairo" pitchFamily="2" charset="-78"/>
                  <a:cs typeface="Cairo" pitchFamily="2" charset="-78"/>
                </a:rPr>
                <a:t> import </a:t>
              </a:r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FastMCP</a:t>
              </a:r>
              <a:endParaRPr lang="en-US" sz="1200">
                <a:latin typeface="Cairo" pitchFamily="2" charset="-78"/>
                <a:cs typeface="Cairo" pitchFamily="2" charset="-78"/>
              </a:endParaRPr>
            </a:p>
          </p:txBody>
        </p:sp>
        <p:sp>
          <p:nvSpPr>
            <p:cNvPr id="31" name="Text Placeholder 16">
              <a:extLst>
                <a:ext uri="{FF2B5EF4-FFF2-40B4-BE49-F238E27FC236}">
                  <a16:creationId xmlns:a16="http://schemas.microsoft.com/office/drawing/2014/main" id="{9B0FAACD-A78F-0D4E-5B9D-141192E7B78D}"/>
                </a:ext>
              </a:extLst>
            </p:cNvPr>
            <p:cNvSpPr txBox="1">
              <a:spLocks/>
            </p:cNvSpPr>
            <p:nvPr/>
          </p:nvSpPr>
          <p:spPr>
            <a:xfrm>
              <a:off x="659652" y="3169914"/>
              <a:ext cx="3795395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mcp</a:t>
              </a:r>
              <a:r>
                <a:rPr lang="en-US" sz="1200" dirty="0">
                  <a:latin typeface="Cairo" pitchFamily="2" charset="-78"/>
                  <a:cs typeface="Cairo" pitchFamily="2" charset="-78"/>
                </a:rPr>
                <a:t> = </a:t>
              </a:r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FastMCP</a:t>
              </a:r>
              <a:r>
                <a:rPr lang="en-US" sz="1200" dirty="0">
                  <a:latin typeface="Cairo" pitchFamily="2" charset="-78"/>
                  <a:cs typeface="Cairo" pitchFamily="2" charset="-78"/>
                </a:rPr>
                <a:t>("</a:t>
              </a:r>
              <a:r>
                <a:rPr lang="en-US" sz="1200" dirty="0" err="1">
                  <a:latin typeface="Cairo" pitchFamily="2" charset="-78"/>
                  <a:cs typeface="Cairo" pitchFamily="2" charset="-78"/>
                </a:rPr>
                <a:t>pyATS</a:t>
              </a:r>
              <a:r>
                <a:rPr lang="en-US" sz="1200" dirty="0">
                  <a:latin typeface="Cairo" pitchFamily="2" charset="-78"/>
                  <a:cs typeface="Cairo" pitchFamily="2" charset="-78"/>
                </a:rPr>
                <a:t> Network Automation Server")</a:t>
              </a:r>
            </a:p>
          </p:txBody>
        </p:sp>
        <p:cxnSp>
          <p:nvCxnSpPr>
            <p:cNvPr id="32" name="Google Shape;2403;p14">
              <a:extLst>
                <a:ext uri="{FF2B5EF4-FFF2-40B4-BE49-F238E27FC236}">
                  <a16:creationId xmlns:a16="http://schemas.microsoft.com/office/drawing/2014/main" id="{5D824C54-4C8C-6444-D642-1C4032D872B3}"/>
                </a:ext>
              </a:extLst>
            </p:cNvPr>
            <p:cNvCxnSpPr>
              <a:cxnSpLocks/>
            </p:cNvCxnSpPr>
            <p:nvPr/>
          </p:nvCxnSpPr>
          <p:spPr>
            <a:xfrm>
              <a:off x="728868" y="3587110"/>
              <a:ext cx="3520440" cy="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" name="Text Placeholder 16">
              <a:extLst>
                <a:ext uri="{FF2B5EF4-FFF2-40B4-BE49-F238E27FC236}">
                  <a16:creationId xmlns:a16="http://schemas.microsoft.com/office/drawing/2014/main" id="{A3CF697E-AE40-01D5-0276-263BF215DEF8}"/>
                </a:ext>
              </a:extLst>
            </p:cNvPr>
            <p:cNvSpPr txBox="1">
              <a:spLocks/>
            </p:cNvSpPr>
            <p:nvPr/>
          </p:nvSpPr>
          <p:spPr>
            <a:xfrm>
              <a:off x="659652" y="3749105"/>
              <a:ext cx="3795395" cy="274320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0"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457200" marR="0" lvl="1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14400" marR="0" lvl="2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371600" marR="0" lvl="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828800" marR="0" lvl="4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286000" marR="0" lvl="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2743200" marR="0" lvl="6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200400" marR="0" lvl="7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3657600" marR="0" lvl="8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kern="1200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latin typeface="Cairo" pitchFamily="2" charset="-78"/>
                  <a:cs typeface="Cairo" pitchFamily="2" charset="-78"/>
                </a:rPr>
                <a:t>@mcp.tool()</a:t>
              </a:r>
            </a:p>
          </p:txBody>
        </p:sp>
        <p:sp>
          <p:nvSpPr>
            <p:cNvPr id="34" name="Google Shape;1167;p70">
              <a:extLst>
                <a:ext uri="{FF2B5EF4-FFF2-40B4-BE49-F238E27FC236}">
                  <a16:creationId xmlns:a16="http://schemas.microsoft.com/office/drawing/2014/main" id="{4BF5080C-30C3-1502-9A55-92989431339A}"/>
                </a:ext>
              </a:extLst>
            </p:cNvPr>
            <p:cNvSpPr txBox="1">
              <a:spLocks/>
            </p:cNvSpPr>
            <p:nvPr/>
          </p:nvSpPr>
          <p:spPr>
            <a:xfrm>
              <a:off x="634253" y="3960695"/>
              <a:ext cx="3333750" cy="36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L="457200" marR="0" lvl="0" indent="-4064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  <a:defRPr sz="2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L="914400" marR="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kern="1200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285750" indent="-285750">
                <a:lnSpc>
                  <a:spcPct val="150000"/>
                </a:lnSpc>
                <a:spcBef>
                  <a:spcPts val="0"/>
                </a:spcBef>
                <a:buClr>
                  <a:srgbClr val="F7A811"/>
                </a:buClr>
                <a:buSzPts val="1400"/>
                <a:buFont typeface="Calibri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async def </a:t>
              </a:r>
              <a:r>
                <a:rPr lang="en-US" sz="1050" dirty="0" err="1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pyats_run_show_command</a:t>
              </a:r>
              <a:r>
                <a:rPr lang="en-US" sz="1050" dirty="0">
                  <a:solidFill>
                    <a:schemeClr val="tx1"/>
                  </a:solidFill>
                  <a:latin typeface="Cairo" pitchFamily="2" charset="-78"/>
                  <a:cs typeface="Cairo" pitchFamily="2" charset="-78"/>
                  <a:sym typeface="Arial"/>
                </a:rPr>
                <a:t>()</a:t>
              </a:r>
            </a:p>
          </p:txBody>
        </p:sp>
      </p:grpSp>
      <p:sp>
        <p:nvSpPr>
          <p:cNvPr id="45" name="Google Shape;309;p57">
            <a:extLst>
              <a:ext uri="{FF2B5EF4-FFF2-40B4-BE49-F238E27FC236}">
                <a16:creationId xmlns:a16="http://schemas.microsoft.com/office/drawing/2014/main" id="{7B5F1F92-15AB-5CD8-4B3B-FF1AE3A3FC4B}"/>
              </a:ext>
            </a:extLst>
          </p:cNvPr>
          <p:cNvSpPr txBox="1"/>
          <p:nvPr/>
        </p:nvSpPr>
        <p:spPr>
          <a:xfrm>
            <a:off x="4572000" y="2571155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iro"/>
              <a:buNone/>
            </a:pPr>
            <a:r>
              <a:rPr lang="en-US" sz="2000" i="0" u="none" strike="noStrike" cap="none" dirty="0">
                <a:solidFill>
                  <a:schemeClr val="bg2"/>
                </a:solidFill>
                <a:latin typeface="Cairo" pitchFamily="2" charset="-78"/>
                <a:ea typeface="Calibri"/>
                <a:cs typeface="Cairo"/>
                <a:sym typeface="Calibri"/>
              </a:rPr>
              <a:t>Servers can be run locally as </a:t>
            </a:r>
            <a:r>
              <a:rPr lang="en-US" sz="2000" i="0" u="none" strike="noStrike" cap="none" err="1">
                <a:solidFill>
                  <a:schemeClr val="bg2"/>
                </a:solidFill>
                <a:latin typeface="Cairo" pitchFamily="2" charset="-78"/>
                <a:ea typeface="Calibri"/>
                <a:cs typeface="Cairo"/>
                <a:sym typeface="Calibri"/>
              </a:rPr>
              <a:t>stdio</a:t>
            </a:r>
            <a:r>
              <a:rPr lang="en-US" sz="2000" i="0" u="none" strike="noStrike" cap="none" dirty="0">
                <a:solidFill>
                  <a:schemeClr val="bg2"/>
                </a:solidFill>
                <a:latin typeface="Cairo" pitchFamily="2" charset="-78"/>
                <a:ea typeface="Calibri"/>
                <a:cs typeface="Cairo"/>
                <a:sym typeface="Calibri"/>
              </a:rPr>
              <a:t> mode or remotely hosted such as Selector (remote, secure, streaming MCP) </a:t>
            </a:r>
            <a:endParaRPr lang="en-US" sz="2000" i="0" u="none" strike="noStrike" cap="none" dirty="0">
              <a:solidFill>
                <a:schemeClr val="bg2"/>
              </a:solidFill>
              <a:latin typeface="Cairo" pitchFamily="2" charset="-78"/>
              <a:ea typeface="Calibri"/>
              <a:cs typeface="Cairo"/>
            </a:endParaRPr>
          </a:p>
        </p:txBody>
      </p:sp>
    </p:spTree>
    <p:extLst>
      <p:ext uri="{BB962C8B-B14F-4D97-AF65-F5344CB8AC3E}">
        <p14:creationId xmlns:p14="http://schemas.microsoft.com/office/powerpoint/2010/main" val="18014319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50</Words>
  <Application>Microsoft Office PowerPoint</Application>
  <PresentationFormat>On-screen Show (16:9)</PresentationFormat>
  <Paragraphs>6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Protocols In the Age of AI: A Cambrian Period of Innovation</vt:lpstr>
      <vt:lpstr>PowerPoint Presentation</vt:lpstr>
      <vt:lpstr>Rapid Change Doesn't Come in Normal times</vt:lpstr>
      <vt:lpstr>Generations of Inflection Points</vt:lpstr>
      <vt:lpstr>The impact of protocols </vt:lpstr>
      <vt:lpstr>What is Model Context Protocol (MCP)? </vt:lpstr>
      <vt:lpstr>PowerPoint Presentation</vt:lpstr>
      <vt:lpstr>MCP servers</vt:lpstr>
      <vt:lpstr>MCP clients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Jeannette Tibbetts</cp:lastModifiedBy>
  <cp:revision>143</cp:revision>
  <dcterms:modified xsi:type="dcterms:W3CDTF">2025-10-14T17:48:31Z</dcterms:modified>
</cp:coreProperties>
</file>